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369" r:id="rId2"/>
    <p:sldId id="366" r:id="rId3"/>
    <p:sldId id="365" r:id="rId4"/>
    <p:sldId id="256" r:id="rId5"/>
    <p:sldId id="257" r:id="rId6"/>
    <p:sldId id="258" r:id="rId7"/>
    <p:sldId id="259" r:id="rId8"/>
    <p:sldId id="265" r:id="rId9"/>
    <p:sldId id="266"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368" r:id="rId38"/>
    <p:sldId id="297" r:id="rId39"/>
    <p:sldId id="298" r:id="rId40"/>
    <p:sldId id="299" r:id="rId41"/>
    <p:sldId id="300" r:id="rId42"/>
    <p:sldId id="367" r:id="rId43"/>
    <p:sldId id="301" r:id="rId44"/>
    <p:sldId id="302" r:id="rId45"/>
    <p:sldId id="303" r:id="rId46"/>
    <p:sldId id="304" r:id="rId47"/>
    <p:sldId id="305" r:id="rId48"/>
    <p:sldId id="306" r:id="rId49"/>
    <p:sldId id="307" r:id="rId50"/>
    <p:sldId id="308" r:id="rId51"/>
    <p:sldId id="313" r:id="rId52"/>
    <p:sldId id="310" r:id="rId53"/>
    <p:sldId id="311" r:id="rId54"/>
    <p:sldId id="314" r:id="rId55"/>
    <p:sldId id="319" r:id="rId56"/>
    <p:sldId id="320" r:id="rId57"/>
    <p:sldId id="321" r:id="rId58"/>
    <p:sldId id="322" r:id="rId59"/>
    <p:sldId id="323" r:id="rId60"/>
    <p:sldId id="324" r:id="rId61"/>
    <p:sldId id="325" r:id="rId62"/>
    <p:sldId id="327" r:id="rId63"/>
    <p:sldId id="328" r:id="rId64"/>
    <p:sldId id="329" r:id="rId65"/>
    <p:sldId id="330" r:id="rId66"/>
    <p:sldId id="331" r:id="rId67"/>
    <p:sldId id="333" r:id="rId68"/>
    <p:sldId id="334" r:id="rId69"/>
    <p:sldId id="335" r:id="rId70"/>
    <p:sldId id="336" r:id="rId71"/>
    <p:sldId id="338" r:id="rId72"/>
    <p:sldId id="339" r:id="rId73"/>
    <p:sldId id="337" r:id="rId74"/>
    <p:sldId id="340" r:id="rId75"/>
    <p:sldId id="341" r:id="rId76"/>
    <p:sldId id="342" r:id="rId77"/>
    <p:sldId id="343" r:id="rId78"/>
    <p:sldId id="344" r:id="rId79"/>
    <p:sldId id="346" r:id="rId80"/>
    <p:sldId id="347" r:id="rId81"/>
    <p:sldId id="348" r:id="rId82"/>
    <p:sldId id="349" r:id="rId83"/>
    <p:sldId id="350" r:id="rId84"/>
    <p:sldId id="351" r:id="rId85"/>
    <p:sldId id="353" r:id="rId86"/>
    <p:sldId id="354" r:id="rId87"/>
    <p:sldId id="355" r:id="rId88"/>
    <p:sldId id="358" r:id="rId89"/>
    <p:sldId id="359" r:id="rId90"/>
    <p:sldId id="360" r:id="rId91"/>
    <p:sldId id="361" r:id="rId92"/>
    <p:sldId id="363" r:id="rId93"/>
    <p:sldId id="362"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0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3" d="100"/>
          <a:sy n="63" d="100"/>
        </p:scale>
        <p:origin x="8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670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7426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08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4C80-263E-416B-A8E0-580EDEADCBDC}" type="datetimeFigureOut">
              <a:rPr lang="en-US" smtClean="0"/>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3314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626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0077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628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95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645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8691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291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65186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65514" y="1358515"/>
            <a:ext cx="3487214" cy="44870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055" y="629603"/>
            <a:ext cx="5295900" cy="5760720"/>
          </a:xfrm>
          <a:prstGeom prst="rect">
            <a:avLst/>
          </a:prstGeom>
        </p:spPr>
      </p:pic>
    </p:spTree>
    <p:extLst>
      <p:ext uri="{BB962C8B-B14F-4D97-AF65-F5344CB8AC3E}">
        <p14:creationId xmlns:p14="http://schemas.microsoft.com/office/powerpoint/2010/main" val="3222298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4468009"/>
          </a:xfrm>
        </p:spPr>
        <p:txBody>
          <a:bodyPr>
            <a:noAutofit/>
          </a:bodyPr>
          <a:lstStyle/>
          <a:p>
            <a:pPr algn="ctr"/>
            <a:r>
              <a:rPr lang="en-US" sz="4800" b="1" dirty="0">
                <a:solidFill>
                  <a:schemeClr val="tx1"/>
                </a:solidFill>
                <a:latin typeface="DejaVuSans"/>
              </a:rPr>
              <a:t>“The registry is the</a:t>
            </a:r>
            <a:br>
              <a:rPr lang="en-US" sz="4800" b="1" dirty="0">
                <a:solidFill>
                  <a:schemeClr val="tx1"/>
                </a:solidFill>
                <a:latin typeface="DejaVuSans"/>
              </a:rPr>
            </a:br>
            <a:r>
              <a:rPr lang="en-US" sz="4800" b="1" dirty="0">
                <a:solidFill>
                  <a:schemeClr val="tx1"/>
                </a:solidFill>
                <a:latin typeface="DejaVuSans"/>
              </a:rPr>
              <a:t>cornerstone of chronic</a:t>
            </a:r>
            <a:br>
              <a:rPr lang="en-US" sz="4800" b="1" dirty="0">
                <a:solidFill>
                  <a:schemeClr val="tx1"/>
                </a:solidFill>
                <a:latin typeface="DejaVuSans"/>
              </a:rPr>
            </a:br>
            <a:r>
              <a:rPr lang="en-US" sz="4800" b="1" dirty="0">
                <a:solidFill>
                  <a:schemeClr val="tx1"/>
                </a:solidFill>
                <a:latin typeface="DejaVuSans"/>
              </a:rPr>
              <a:t>disease management and</a:t>
            </a:r>
            <a:br>
              <a:rPr lang="en-US" sz="4800" b="1" dirty="0">
                <a:solidFill>
                  <a:schemeClr val="tx1"/>
                </a:solidFill>
                <a:latin typeface="DejaVuSans"/>
              </a:rPr>
            </a:br>
            <a:r>
              <a:rPr lang="en-US" sz="4800" b="1" dirty="0">
                <a:solidFill>
                  <a:schemeClr val="tx1"/>
                </a:solidFill>
                <a:latin typeface="DejaVuSans"/>
              </a:rPr>
              <a:t>the Chronic Care Model.”</a:t>
            </a:r>
            <a:br>
              <a:rPr lang="en-US" sz="4800" b="1" dirty="0">
                <a:solidFill>
                  <a:schemeClr val="tx1"/>
                </a:solidFill>
                <a:latin typeface="DejaVuSans"/>
              </a:rPr>
            </a:br>
            <a:r>
              <a:rPr lang="en-US" sz="4800" b="1" dirty="0">
                <a:solidFill>
                  <a:schemeClr val="tx1"/>
                </a:solidFill>
                <a:latin typeface="DejaVuSans"/>
              </a:rPr>
              <a:t>ACT report</a:t>
            </a:r>
            <a:endParaRPr lang="en-US" sz="4800" b="1" dirty="0">
              <a:solidFill>
                <a:schemeClr val="tx1"/>
              </a:solidFill>
            </a:endParaRPr>
          </a:p>
        </p:txBody>
      </p:sp>
      <p:sp>
        <p:nvSpPr>
          <p:cNvPr id="3" name="Content Placeholder 2"/>
          <p:cNvSpPr>
            <a:spLocks noGrp="1"/>
          </p:cNvSpPr>
          <p:nvPr>
            <p:ph idx="1"/>
          </p:nvPr>
        </p:nvSpPr>
        <p:spPr>
          <a:xfrm>
            <a:off x="677334" y="5303520"/>
            <a:ext cx="8596668" cy="737842"/>
          </a:xfrm>
        </p:spPr>
        <p:txBody>
          <a:bodyPr/>
          <a:lstStyle/>
          <a:p>
            <a:endParaRPr lang="en-US" dirty="0"/>
          </a:p>
        </p:txBody>
      </p:sp>
    </p:spTree>
    <p:extLst>
      <p:ext uri="{BB962C8B-B14F-4D97-AF65-F5344CB8AC3E}">
        <p14:creationId xmlns:p14="http://schemas.microsoft.com/office/powerpoint/2010/main" val="958955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13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7882" y="398033"/>
            <a:ext cx="9920568" cy="6056555"/>
          </a:xfrm>
        </p:spPr>
      </p:pic>
    </p:spTree>
    <p:extLst>
      <p:ext uri="{BB962C8B-B14F-4D97-AF65-F5344CB8AC3E}">
        <p14:creationId xmlns:p14="http://schemas.microsoft.com/office/powerpoint/2010/main" val="2843426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43435"/>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274" y="419548"/>
            <a:ext cx="10280725" cy="6153374"/>
          </a:xfrm>
        </p:spPr>
      </p:pic>
    </p:spTree>
    <p:extLst>
      <p:ext uri="{BB962C8B-B14F-4D97-AF65-F5344CB8AC3E}">
        <p14:creationId xmlns:p14="http://schemas.microsoft.com/office/powerpoint/2010/main" val="2028760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83285"/>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064" y="290456"/>
            <a:ext cx="10446011" cy="6174890"/>
          </a:xfrm>
        </p:spPr>
      </p:pic>
    </p:spTree>
    <p:extLst>
      <p:ext uri="{BB962C8B-B14F-4D97-AF65-F5344CB8AC3E}">
        <p14:creationId xmlns:p14="http://schemas.microsoft.com/office/powerpoint/2010/main" val="2659117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852" y="172122"/>
            <a:ext cx="10306498" cy="6605196"/>
          </a:xfrm>
        </p:spPr>
      </p:pic>
    </p:spTree>
    <p:extLst>
      <p:ext uri="{BB962C8B-B14F-4D97-AF65-F5344CB8AC3E}">
        <p14:creationId xmlns:p14="http://schemas.microsoft.com/office/powerpoint/2010/main" val="4252650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821" y="333488"/>
            <a:ext cx="10149504" cy="6325496"/>
          </a:xfrm>
        </p:spPr>
      </p:pic>
    </p:spTree>
    <p:extLst>
      <p:ext uri="{BB962C8B-B14F-4D97-AF65-F5344CB8AC3E}">
        <p14:creationId xmlns:p14="http://schemas.microsoft.com/office/powerpoint/2010/main" val="975835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399" y="301214"/>
            <a:ext cx="10327676" cy="6556786"/>
          </a:xfrm>
        </p:spPr>
      </p:pic>
    </p:spTree>
    <p:extLst>
      <p:ext uri="{BB962C8B-B14F-4D97-AF65-F5344CB8AC3E}">
        <p14:creationId xmlns:p14="http://schemas.microsoft.com/office/powerpoint/2010/main" val="3511635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621"/>
          </a:xfrm>
        </p:spPr>
        <p:txBody>
          <a:bodyPr/>
          <a:lstStyle/>
          <a:p>
            <a:pPr algn="r"/>
            <a:r>
              <a:rPr lang="fa-IR" dirty="0">
                <a:solidFill>
                  <a:srgbClr val="EB157A"/>
                </a:solidFill>
                <a:latin typeface="FreeSerif"/>
                <a:cs typeface="B Homa" panose="00000400000000000000" pitchFamily="2" charset="-78"/>
              </a:rPr>
              <a:t>تاریخچه</a:t>
            </a:r>
            <a:endParaRPr lang="en-US" dirty="0">
              <a:cs typeface="B Homa" panose="00000400000000000000" pitchFamily="2" charset="-78"/>
            </a:endParaRPr>
          </a:p>
        </p:txBody>
      </p:sp>
      <p:sp>
        <p:nvSpPr>
          <p:cNvPr id="3" name="Content Placeholder 2"/>
          <p:cNvSpPr>
            <a:spLocks noGrp="1"/>
          </p:cNvSpPr>
          <p:nvPr>
            <p:ph idx="1"/>
          </p:nvPr>
        </p:nvSpPr>
        <p:spPr>
          <a:xfrm>
            <a:off x="1829859" y="1676960"/>
            <a:ext cx="8596668" cy="4373927"/>
          </a:xfrm>
        </p:spPr>
        <p:txBody>
          <a:bodyPr>
            <a:normAutofit fontScale="92500" lnSpcReduction="10000"/>
          </a:bodyPr>
          <a:lstStyle/>
          <a:p>
            <a:pPr marL="0" indent="0" algn="r" rtl="1">
              <a:buNone/>
            </a:pPr>
            <a:r>
              <a:rPr lang="fa-IR" sz="4000" dirty="0" smtClean="0">
                <a:solidFill>
                  <a:schemeClr val="tx1"/>
                </a:solidFill>
                <a:latin typeface="FreeSerif"/>
                <a:cs typeface="B Mitra" panose="00000400000000000000" pitchFamily="2" charset="-78"/>
              </a:rPr>
              <a:t>از</a:t>
            </a:r>
            <a:r>
              <a:rPr lang="fa-IR" sz="5400" dirty="0" smtClean="0">
                <a:solidFill>
                  <a:schemeClr val="tx1"/>
                </a:solidFill>
                <a:latin typeface="FreeSerif"/>
                <a:cs typeface="B Mitra" panose="00000400000000000000" pitchFamily="2" charset="-78"/>
              </a:rPr>
              <a:t> </a:t>
            </a:r>
            <a:r>
              <a:rPr lang="fa-IR" sz="4400" dirty="0">
                <a:solidFill>
                  <a:schemeClr val="tx1"/>
                </a:solidFill>
                <a:latin typeface="FreeSerif"/>
                <a:cs typeface="B Mitra" panose="00000400000000000000" pitchFamily="2" charset="-78"/>
              </a:rPr>
              <a:t>ابتداء سال </a:t>
            </a:r>
            <a:r>
              <a:rPr lang="fa-IR" sz="4400" dirty="0">
                <a:solidFill>
                  <a:schemeClr val="tx1"/>
                </a:solidFill>
                <a:latin typeface="FreeSans"/>
                <a:cs typeface="B Mitra" panose="00000400000000000000" pitchFamily="2" charset="-78"/>
              </a:rPr>
              <a:t>1393 </a:t>
            </a:r>
            <a:r>
              <a:rPr lang="fa-IR" sz="4400" dirty="0">
                <a:solidFill>
                  <a:schemeClr val="tx1"/>
                </a:solidFill>
                <a:latin typeface="FreeSerif"/>
                <a:cs typeface="B Mitra" panose="00000400000000000000" pitchFamily="2" charset="-78"/>
              </a:rPr>
              <a:t>با هدف اصلی راه اندازي و استقرار حداقل </a:t>
            </a:r>
            <a:r>
              <a:rPr lang="fa-IR" sz="4400" dirty="0">
                <a:solidFill>
                  <a:schemeClr val="tx1"/>
                </a:solidFill>
                <a:latin typeface="FreeSans"/>
                <a:cs typeface="B Mitra" panose="00000400000000000000" pitchFamily="2" charset="-78"/>
              </a:rPr>
              <a:t>20 </a:t>
            </a:r>
            <a:r>
              <a:rPr lang="fa-IR" sz="4400" dirty="0" smtClean="0">
                <a:solidFill>
                  <a:schemeClr val="tx1"/>
                </a:solidFill>
                <a:latin typeface="FreeSerif"/>
                <a:cs typeface="B Mitra" panose="00000400000000000000" pitchFamily="2" charset="-78"/>
              </a:rPr>
              <a:t>برنامه ثبت </a:t>
            </a:r>
            <a:r>
              <a:rPr lang="fa-IR" sz="4400" dirty="0">
                <a:solidFill>
                  <a:schemeClr val="tx1"/>
                </a:solidFill>
                <a:latin typeface="FreeSerif"/>
                <a:cs typeface="B Mitra" panose="00000400000000000000" pitchFamily="2" charset="-78"/>
              </a:rPr>
              <a:t>در موضوعات اولویت دار </a:t>
            </a:r>
            <a:r>
              <a:rPr lang="fa-IR" sz="4400" dirty="0" smtClean="0">
                <a:solidFill>
                  <a:schemeClr val="tx1"/>
                </a:solidFill>
                <a:latin typeface="FreeSerif"/>
                <a:cs typeface="B Mitra" panose="00000400000000000000" pitchFamily="2" charset="-78"/>
              </a:rPr>
              <a:t>سلامت </a:t>
            </a:r>
            <a:r>
              <a:rPr lang="fa-IR" sz="4400" dirty="0">
                <a:solidFill>
                  <a:schemeClr val="tx1"/>
                </a:solidFill>
                <a:latin typeface="FreeSerif"/>
                <a:cs typeface="B Mitra" panose="00000400000000000000" pitchFamily="2" charset="-78"/>
              </a:rPr>
              <a:t>کشور به دستور جناب آقاي </a:t>
            </a:r>
            <a:r>
              <a:rPr lang="fa-IR" sz="4400" dirty="0" smtClean="0">
                <a:solidFill>
                  <a:schemeClr val="tx1"/>
                </a:solidFill>
                <a:latin typeface="FreeSerif"/>
                <a:cs typeface="B Mitra" panose="00000400000000000000" pitchFamily="2" charset="-78"/>
              </a:rPr>
              <a:t>دکتر ملک</a:t>
            </a:r>
            <a:r>
              <a:rPr lang="en-US" sz="4400" dirty="0" smtClean="0">
                <a:solidFill>
                  <a:schemeClr val="tx1"/>
                </a:solidFill>
                <a:latin typeface="FreeSerif"/>
                <a:cs typeface="B Mitra" panose="00000400000000000000" pitchFamily="2" charset="-78"/>
              </a:rPr>
              <a:t> </a:t>
            </a:r>
            <a:r>
              <a:rPr lang="fa-IR" sz="4400" dirty="0" smtClean="0">
                <a:solidFill>
                  <a:schemeClr val="tx1"/>
                </a:solidFill>
                <a:latin typeface="FreeSerif"/>
                <a:cs typeface="B Mitra" panose="00000400000000000000" pitchFamily="2" charset="-78"/>
              </a:rPr>
              <a:t>زاده</a:t>
            </a:r>
            <a:r>
              <a:rPr lang="fa-IR" sz="4400" dirty="0">
                <a:solidFill>
                  <a:schemeClr val="tx1"/>
                </a:solidFill>
                <a:latin typeface="FreeSerif"/>
                <a:cs typeface="B Mitra" panose="00000400000000000000" pitchFamily="2" charset="-78"/>
              </a:rPr>
              <a:t>، معاون محترم تحقیقات و فناوري آغاز بکار نمود</a:t>
            </a:r>
            <a:r>
              <a:rPr lang="fa-IR" sz="4400" dirty="0">
                <a:solidFill>
                  <a:schemeClr val="tx1"/>
                </a:solidFill>
                <a:latin typeface="FreeSans"/>
                <a:cs typeface="B Mitra" panose="00000400000000000000" pitchFamily="2" charset="-78"/>
              </a:rPr>
              <a:t>.</a:t>
            </a:r>
            <a:endParaRPr lang="en-US" sz="4400" dirty="0">
              <a:solidFill>
                <a:schemeClr val="tx1"/>
              </a:solidFill>
              <a:cs typeface="B Mitra" panose="00000400000000000000" pitchFamily="2" charset="-78"/>
            </a:endParaRPr>
          </a:p>
        </p:txBody>
      </p:sp>
    </p:spTree>
    <p:extLst>
      <p:ext uri="{BB962C8B-B14F-4D97-AF65-F5344CB8AC3E}">
        <p14:creationId xmlns:p14="http://schemas.microsoft.com/office/powerpoint/2010/main" val="61076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002060"/>
                </a:solidFill>
                <a:latin typeface="FreeSerifBold"/>
                <a:cs typeface="B Homa" panose="00000400000000000000" pitchFamily="2" charset="-78"/>
              </a:rPr>
              <a:t>اهداف اختصاصی</a:t>
            </a:r>
            <a:endParaRPr lang="en-US" dirty="0">
              <a:cs typeface="B Homa" panose="00000400000000000000" pitchFamily="2" charset="-78"/>
            </a:endParaRPr>
          </a:p>
        </p:txBody>
      </p:sp>
      <p:sp>
        <p:nvSpPr>
          <p:cNvPr id="3" name="Content Placeholder 2"/>
          <p:cNvSpPr>
            <a:spLocks noGrp="1"/>
          </p:cNvSpPr>
          <p:nvPr>
            <p:ph idx="1"/>
          </p:nvPr>
        </p:nvSpPr>
        <p:spPr>
          <a:xfrm>
            <a:off x="1797666" y="1489917"/>
            <a:ext cx="8596668" cy="5014762"/>
          </a:xfrm>
        </p:spPr>
        <p:txBody>
          <a:bodyPr>
            <a:noAutofit/>
          </a:bodyPr>
          <a:lstStyle/>
          <a:p>
            <a:pPr algn="r" rtl="1"/>
            <a:r>
              <a:rPr lang="fa-IR" sz="2400" dirty="0">
                <a:cs typeface="B Mitra" panose="00000400000000000000" pitchFamily="2" charset="-78"/>
              </a:rPr>
              <a:t>ارزيابي ظرفيت هاي موجود در کشور جهت استقرار ثبت بيماري ها در کشور </a:t>
            </a:r>
            <a:endParaRPr lang="fa-IR" sz="2400" dirty="0" smtClean="0">
              <a:cs typeface="B Mitra" panose="00000400000000000000" pitchFamily="2" charset="-78"/>
            </a:endParaRPr>
          </a:p>
          <a:p>
            <a:pPr algn="r" rtl="1"/>
            <a:r>
              <a:rPr lang="fa-IR" sz="2400" dirty="0" smtClean="0">
                <a:cs typeface="B Mitra" panose="00000400000000000000" pitchFamily="2" charset="-78"/>
              </a:rPr>
              <a:t>تعيين </a:t>
            </a:r>
            <a:r>
              <a:rPr lang="fa-IR" sz="2400" dirty="0">
                <a:cs typeface="B Mitra" panose="00000400000000000000" pitchFamily="2" charset="-78"/>
              </a:rPr>
              <a:t>موضوعات اولويت دار جهت استقرار برنامه </a:t>
            </a:r>
            <a:r>
              <a:rPr lang="fa-IR" sz="2400" dirty="0" smtClean="0">
                <a:cs typeface="B Mitra" panose="00000400000000000000" pitchFamily="2" charset="-78"/>
              </a:rPr>
              <a:t>ثبت</a:t>
            </a:r>
            <a:endParaRPr lang="fa-IR" sz="2400" dirty="0">
              <a:cs typeface="B Mitra" panose="00000400000000000000" pitchFamily="2" charset="-78"/>
            </a:endParaRPr>
          </a:p>
          <a:p>
            <a:pPr algn="r" rtl="1"/>
            <a:r>
              <a:rPr lang="fa-IR" sz="2400" dirty="0">
                <a:cs typeface="B Mitra" panose="00000400000000000000" pitchFamily="2" charset="-78"/>
              </a:rPr>
              <a:t>تأمين زير ساخت هاي </a:t>
            </a:r>
            <a:r>
              <a:rPr lang="fa-IR" sz="2400" dirty="0" smtClean="0">
                <a:cs typeface="B Mitra" panose="00000400000000000000" pitchFamily="2" charset="-78"/>
              </a:rPr>
              <a:t>لازم </a:t>
            </a:r>
            <a:r>
              <a:rPr lang="fa-IR" sz="2400" dirty="0">
                <a:cs typeface="B Mitra" panose="00000400000000000000" pitchFamily="2" charset="-78"/>
              </a:rPr>
              <a:t>جهت راه اندازي و استقرار بيماري هاي </a:t>
            </a:r>
            <a:r>
              <a:rPr lang="fa-IR" sz="2400" dirty="0" smtClean="0">
                <a:cs typeface="B Mitra" panose="00000400000000000000" pitchFamily="2" charset="-78"/>
              </a:rPr>
              <a:t>ثبت</a:t>
            </a:r>
            <a:endParaRPr lang="fa-IR" sz="2400" dirty="0">
              <a:cs typeface="B Mitra" panose="00000400000000000000" pitchFamily="2" charset="-78"/>
            </a:endParaRPr>
          </a:p>
          <a:p>
            <a:pPr algn="r" rtl="1"/>
            <a:r>
              <a:rPr lang="fa-IR" sz="2400" dirty="0">
                <a:cs typeface="B Mitra" panose="00000400000000000000" pitchFamily="2" charset="-78"/>
              </a:rPr>
              <a:t>طراحي و اجراي برنامه هاي آموزشي و توانمند </a:t>
            </a:r>
            <a:r>
              <a:rPr lang="fa-IR" sz="2400" dirty="0" smtClean="0">
                <a:cs typeface="B Mitra" panose="00000400000000000000" pitchFamily="2" charset="-78"/>
              </a:rPr>
              <a:t>سازي</a:t>
            </a:r>
            <a:endParaRPr lang="fa-IR" sz="2400" dirty="0">
              <a:cs typeface="B Mitra" panose="00000400000000000000" pitchFamily="2" charset="-78"/>
            </a:endParaRPr>
          </a:p>
          <a:p>
            <a:pPr algn="r" rtl="1"/>
            <a:r>
              <a:rPr lang="fa-IR" sz="2400" dirty="0">
                <a:cs typeface="B Mitra" panose="00000400000000000000" pitchFamily="2" charset="-78"/>
              </a:rPr>
              <a:t>تدوين برنامه ملي جهت سياستگزاري و حمايت از برنامه هاي </a:t>
            </a:r>
            <a:r>
              <a:rPr lang="fa-IR" sz="2400" dirty="0" smtClean="0">
                <a:cs typeface="B Mitra" panose="00000400000000000000" pitchFamily="2" charset="-78"/>
              </a:rPr>
              <a:t>ثبت</a:t>
            </a:r>
            <a:endParaRPr lang="fa-IR" sz="2400" dirty="0">
              <a:cs typeface="B Mitra" panose="00000400000000000000" pitchFamily="2" charset="-78"/>
            </a:endParaRPr>
          </a:p>
          <a:p>
            <a:pPr algn="r" rtl="1"/>
            <a:r>
              <a:rPr lang="fa-IR" sz="2400" dirty="0">
                <a:cs typeface="B Mitra" panose="00000400000000000000" pitchFamily="2" charset="-78"/>
              </a:rPr>
              <a:t>توسعه ارتباطات بين المللي و همکاري با برنامه هاي بين المللي ثبت بيماري </a:t>
            </a:r>
            <a:r>
              <a:rPr lang="fa-IR" sz="2400" dirty="0" smtClean="0">
                <a:cs typeface="B Mitra" panose="00000400000000000000" pitchFamily="2" charset="-78"/>
              </a:rPr>
              <a:t>ها</a:t>
            </a:r>
            <a:endParaRPr lang="fa-IR" sz="2400" dirty="0">
              <a:cs typeface="B Mitra" panose="00000400000000000000" pitchFamily="2" charset="-78"/>
            </a:endParaRPr>
          </a:p>
          <a:p>
            <a:pPr algn="r" rtl="1"/>
            <a:r>
              <a:rPr lang="fa-IR" sz="2400" dirty="0">
                <a:cs typeface="B Mitra" panose="00000400000000000000" pitchFamily="2" charset="-78"/>
              </a:rPr>
              <a:t>کسب مهارت ها و دانش فني جهت اجراي طرح هاي ملي و بين المللي مبتني </a:t>
            </a:r>
            <a:r>
              <a:rPr lang="fa-IR" sz="2400" dirty="0" smtClean="0">
                <a:cs typeface="B Mitra" panose="00000400000000000000" pitchFamily="2" charset="-78"/>
              </a:rPr>
              <a:t>برثبت </a:t>
            </a:r>
            <a:r>
              <a:rPr lang="fa-IR" sz="2400" dirty="0">
                <a:cs typeface="B Mitra" panose="00000400000000000000" pitchFamily="2" charset="-78"/>
              </a:rPr>
              <a:t>بيماري ها</a:t>
            </a:r>
          </a:p>
          <a:p>
            <a:pPr algn="r" rtl="1"/>
            <a:r>
              <a:rPr lang="fa-IR" sz="2400" dirty="0">
                <a:cs typeface="B Mitra" panose="00000400000000000000" pitchFamily="2" charset="-78"/>
              </a:rPr>
              <a:t>ايجاد بستر مناسب جهت رصد علمي و توليد شواهد و ارتقاء برنامه هاي </a:t>
            </a:r>
            <a:r>
              <a:rPr lang="fa-IR" sz="2400" dirty="0" smtClean="0">
                <a:cs typeface="B Mitra" panose="00000400000000000000" pitchFamily="2" charset="-78"/>
              </a:rPr>
              <a:t>پيشگيري و </a:t>
            </a:r>
            <a:r>
              <a:rPr lang="fa-IR" sz="2400" dirty="0">
                <a:cs typeface="B Mitra" panose="00000400000000000000" pitchFamily="2" charset="-78"/>
              </a:rPr>
              <a:t>درمانی کشور</a:t>
            </a:r>
            <a:endParaRPr lang="en-US" sz="2400" dirty="0">
              <a:cs typeface="B Mitra" panose="00000400000000000000" pitchFamily="2" charset="-78"/>
            </a:endParaRPr>
          </a:p>
        </p:txBody>
      </p:sp>
    </p:spTree>
    <p:extLst>
      <p:ext uri="{BB962C8B-B14F-4D97-AF65-F5344CB8AC3E}">
        <p14:creationId xmlns:p14="http://schemas.microsoft.com/office/powerpoint/2010/main" val="2869246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تعریف</a:t>
            </a:r>
            <a:endParaRPr lang="en-US" dirty="0">
              <a:cs typeface="B Homa" panose="00000400000000000000" pitchFamily="2" charset="-78"/>
            </a:endParaRPr>
          </a:p>
        </p:txBody>
      </p:sp>
      <p:sp>
        <p:nvSpPr>
          <p:cNvPr id="3" name="Content Placeholder 2"/>
          <p:cNvSpPr>
            <a:spLocks noGrp="1"/>
          </p:cNvSpPr>
          <p:nvPr>
            <p:ph idx="1"/>
          </p:nvPr>
        </p:nvSpPr>
        <p:spPr>
          <a:xfrm>
            <a:off x="1934634" y="1518155"/>
            <a:ext cx="8596668" cy="5186885"/>
          </a:xfrm>
        </p:spPr>
        <p:txBody>
          <a:bodyPr>
            <a:normAutofit fontScale="47500" lnSpcReduction="20000"/>
          </a:bodyPr>
          <a:lstStyle/>
          <a:p>
            <a:pPr marL="0" indent="0" algn="r" rtl="1">
              <a:buNone/>
            </a:pPr>
            <a:r>
              <a:rPr lang="fa-IR" sz="3200" b="1" dirty="0">
                <a:solidFill>
                  <a:schemeClr val="tx1"/>
                </a:solidFill>
                <a:latin typeface="FreeSerifBold"/>
                <a:cs typeface="B Mitra" panose="00000400000000000000" pitchFamily="2" charset="-78"/>
              </a:rPr>
              <a:t>ثبت بیماری ها و پیامدهای </a:t>
            </a:r>
            <a:r>
              <a:rPr lang="fa-IR" sz="3200" b="1" dirty="0" smtClean="0">
                <a:solidFill>
                  <a:schemeClr val="tx1"/>
                </a:solidFill>
                <a:latin typeface="FreeSerifBold"/>
                <a:cs typeface="B Mitra" panose="00000400000000000000" pitchFamily="2" charset="-78"/>
              </a:rPr>
              <a:t>سلامت </a:t>
            </a:r>
            <a:endParaRPr lang="fa-IR" sz="3200" b="1" dirty="0">
              <a:solidFill>
                <a:schemeClr val="tx1"/>
              </a:solidFill>
              <a:latin typeface="FreeSerifBold"/>
              <a:cs typeface="B Mitra" panose="00000400000000000000" pitchFamily="2" charset="-78"/>
            </a:endParaRPr>
          </a:p>
          <a:p>
            <a:pPr marL="0" indent="0" algn="just" rtl="1">
              <a:lnSpc>
                <a:spcPct val="170000"/>
              </a:lnSpc>
              <a:buNone/>
            </a:pPr>
            <a:r>
              <a:rPr lang="fa-IR" sz="4000" dirty="0">
                <a:solidFill>
                  <a:schemeClr val="tx1"/>
                </a:solidFill>
                <a:latin typeface="FreeSerif"/>
                <a:cs typeface="B Mitra" panose="00000400000000000000" pitchFamily="2" charset="-78"/>
              </a:rPr>
              <a:t>يک سیستم سازمان يافته برای جمع آوری، ذخیره سازی، بازيابي، تجزيه </a:t>
            </a:r>
            <a:r>
              <a:rPr lang="fa-IR" sz="4000" dirty="0" smtClean="0">
                <a:solidFill>
                  <a:schemeClr val="tx1"/>
                </a:solidFill>
                <a:latin typeface="FreeSerif"/>
                <a:cs typeface="B Mitra" panose="00000400000000000000" pitchFamily="2" charset="-78"/>
              </a:rPr>
              <a:t>و تحلیل </a:t>
            </a:r>
            <a:r>
              <a:rPr lang="fa-IR" sz="4000" dirty="0">
                <a:solidFill>
                  <a:schemeClr val="tx1"/>
                </a:solidFill>
                <a:latin typeface="FreeSerif"/>
                <a:cs typeface="B Mitra" panose="00000400000000000000" pitchFamily="2" charset="-78"/>
              </a:rPr>
              <a:t>و </a:t>
            </a:r>
            <a:r>
              <a:rPr lang="fa-IR" sz="4000" dirty="0" smtClean="0">
                <a:solidFill>
                  <a:schemeClr val="tx1"/>
                </a:solidFill>
                <a:latin typeface="FreeSerif"/>
                <a:cs typeface="B Mitra" panose="00000400000000000000" pitchFamily="2" charset="-78"/>
              </a:rPr>
              <a:t>انتشاراطلاعات افراد </a:t>
            </a:r>
            <a:r>
              <a:rPr lang="fa-IR" sz="4000" dirty="0">
                <a:solidFill>
                  <a:schemeClr val="tx1"/>
                </a:solidFill>
                <a:latin typeface="FreeSerif"/>
                <a:cs typeface="B Mitra" panose="00000400000000000000" pitchFamily="2" charset="-78"/>
              </a:rPr>
              <a:t>مبتل به يک بیماری خاص و يا در مواجهه </a:t>
            </a:r>
            <a:r>
              <a:rPr lang="fa-IR" sz="4000" dirty="0" smtClean="0">
                <a:solidFill>
                  <a:schemeClr val="tx1"/>
                </a:solidFill>
                <a:latin typeface="FreeSerif"/>
                <a:cs typeface="B Mitra" panose="00000400000000000000" pitchFamily="2" charset="-78"/>
              </a:rPr>
              <a:t>با مواد </a:t>
            </a:r>
            <a:r>
              <a:rPr lang="fa-IR" sz="4000" dirty="0">
                <a:solidFill>
                  <a:schemeClr val="tx1"/>
                </a:solidFill>
                <a:latin typeface="FreeSerif"/>
                <a:cs typeface="B Mitra" panose="00000400000000000000" pitchFamily="2" charset="-78"/>
              </a:rPr>
              <a:t>شناخته شده و يا مشکوك به اثرات نامطلوب در يک جمعیت و </a:t>
            </a:r>
            <a:r>
              <a:rPr lang="fa-IR" sz="4000" dirty="0" smtClean="0">
                <a:solidFill>
                  <a:schemeClr val="tx1"/>
                </a:solidFill>
                <a:latin typeface="FreeSerif"/>
                <a:cs typeface="B Mitra" panose="00000400000000000000" pitchFamily="2" charset="-78"/>
              </a:rPr>
              <a:t>گستره جغرافیايي </a:t>
            </a:r>
            <a:r>
              <a:rPr lang="fa-IR" sz="4000" dirty="0">
                <a:solidFill>
                  <a:schemeClr val="tx1"/>
                </a:solidFill>
                <a:latin typeface="FreeSerif"/>
                <a:cs typeface="B Mitra" panose="00000400000000000000" pitchFamily="2" charset="-78"/>
              </a:rPr>
              <a:t>مشخص</a:t>
            </a:r>
            <a:r>
              <a:rPr lang="fa-IR" sz="4000" dirty="0" smtClean="0">
                <a:solidFill>
                  <a:schemeClr val="tx1"/>
                </a:solidFill>
                <a:latin typeface="FreeSans"/>
                <a:cs typeface="B Mitra" panose="00000400000000000000" pitchFamily="2" charset="-78"/>
              </a:rPr>
              <a:t>.</a:t>
            </a:r>
          </a:p>
          <a:p>
            <a:pPr marL="0" indent="0" algn="r" rtl="1">
              <a:buNone/>
            </a:pPr>
            <a:r>
              <a:rPr lang="fa-IR" sz="3200" b="1" dirty="0">
                <a:solidFill>
                  <a:srgbClr val="002060"/>
                </a:solidFill>
                <a:latin typeface="FreeSerifBold"/>
                <a:cs typeface="2  Homa" panose="00000400000000000000" pitchFamily="2" charset="-78"/>
              </a:rPr>
              <a:t>بنابراین</a:t>
            </a:r>
          </a:p>
          <a:p>
            <a:pPr marL="0" indent="0" algn="r" rtl="1">
              <a:lnSpc>
                <a:spcPct val="170000"/>
              </a:lnSpc>
              <a:buNone/>
            </a:pPr>
            <a:r>
              <a:rPr lang="fa-IR" sz="4000" dirty="0">
                <a:solidFill>
                  <a:schemeClr val="tx1"/>
                </a:solidFill>
                <a:latin typeface="FreeSerif"/>
                <a:cs typeface="B Mitra" panose="00000400000000000000" pitchFamily="2" charset="-78"/>
              </a:rPr>
              <a:t>برنامه های ثبت، بصورت یک سیستم و ساختار سازمانی شکل می گیرند </a:t>
            </a:r>
            <a:r>
              <a:rPr lang="fa-IR" sz="4000" dirty="0" smtClean="0">
                <a:solidFill>
                  <a:schemeClr val="tx1"/>
                </a:solidFill>
                <a:latin typeface="FreeSerif"/>
                <a:cs typeface="B Mitra" panose="00000400000000000000" pitchFamily="2" charset="-78"/>
              </a:rPr>
              <a:t>و اهمیت </a:t>
            </a:r>
            <a:r>
              <a:rPr lang="fa-IR" sz="4000" dirty="0">
                <a:solidFill>
                  <a:schemeClr val="tx1"/>
                </a:solidFill>
                <a:latin typeface="FreeSerif"/>
                <a:cs typeface="B Mitra" panose="00000400000000000000" pitchFamily="2" charset="-78"/>
              </a:rPr>
              <a:t>آنها نباید در حد یک پروژه کوچک شود. تمام مسئولین دانشگاهها </a:t>
            </a:r>
            <a:r>
              <a:rPr lang="fa-IR" sz="4000" dirty="0" smtClean="0">
                <a:solidFill>
                  <a:schemeClr val="tx1"/>
                </a:solidFill>
                <a:latin typeface="FreeSerif"/>
                <a:cs typeface="B Mitra" panose="00000400000000000000" pitchFamily="2" charset="-78"/>
              </a:rPr>
              <a:t>و مراکز </a:t>
            </a:r>
            <a:r>
              <a:rPr lang="fa-IR" sz="4000" dirty="0">
                <a:solidFill>
                  <a:schemeClr val="tx1"/>
                </a:solidFill>
                <a:latin typeface="FreeSerif"/>
                <a:cs typeface="B Mitra" panose="00000400000000000000" pitchFamily="2" charset="-78"/>
              </a:rPr>
              <a:t>علمی کشور </a:t>
            </a:r>
            <a:r>
              <a:rPr lang="fa-IR" sz="4000" dirty="0" smtClean="0">
                <a:solidFill>
                  <a:schemeClr val="tx1"/>
                </a:solidFill>
                <a:latin typeface="FreeSerif"/>
                <a:cs typeface="B Mitra" panose="00000400000000000000" pitchFamily="2" charset="-78"/>
              </a:rPr>
              <a:t>لازم </a:t>
            </a:r>
            <a:r>
              <a:rPr lang="fa-IR" sz="4000" dirty="0">
                <a:solidFill>
                  <a:schemeClr val="tx1"/>
                </a:solidFill>
                <a:latin typeface="FreeSerif"/>
                <a:cs typeface="B Mitra" panose="00000400000000000000" pitchFamily="2" charset="-78"/>
              </a:rPr>
              <a:t>است بصورت مناسب با این برنامه ها مواجه </a:t>
            </a:r>
            <a:r>
              <a:rPr lang="fa-IR" sz="4000" dirty="0" smtClean="0">
                <a:solidFill>
                  <a:schemeClr val="tx1"/>
                </a:solidFill>
                <a:latin typeface="FreeSerif"/>
                <a:cs typeface="B Mitra" panose="00000400000000000000" pitchFamily="2" charset="-78"/>
              </a:rPr>
              <a:t>شده حمایت </a:t>
            </a:r>
            <a:r>
              <a:rPr lang="fa-IR" sz="4000" dirty="0">
                <a:solidFill>
                  <a:schemeClr val="tx1"/>
                </a:solidFill>
                <a:latin typeface="FreeSerif"/>
                <a:cs typeface="B Mitra" panose="00000400000000000000" pitchFamily="2" charset="-78"/>
              </a:rPr>
              <a:t>های </a:t>
            </a:r>
            <a:r>
              <a:rPr lang="fa-IR" sz="4000" dirty="0" smtClean="0">
                <a:solidFill>
                  <a:schemeClr val="tx1"/>
                </a:solidFill>
                <a:latin typeface="FreeSerif"/>
                <a:cs typeface="B Mitra" panose="00000400000000000000" pitchFamily="2" charset="-78"/>
              </a:rPr>
              <a:t>لازم </a:t>
            </a:r>
            <a:r>
              <a:rPr lang="fa-IR" sz="4000" dirty="0">
                <a:solidFill>
                  <a:schemeClr val="tx1"/>
                </a:solidFill>
                <a:latin typeface="FreeSerif"/>
                <a:cs typeface="B Mitra" panose="00000400000000000000" pitchFamily="2" charset="-78"/>
              </a:rPr>
              <a:t>را برای شکل گیری و استقرار آنها انجام دهند.</a:t>
            </a:r>
            <a:endParaRPr lang="en-US" sz="4000" dirty="0">
              <a:solidFill>
                <a:schemeClr val="tx1"/>
              </a:solidFill>
              <a:latin typeface="FreeSerif"/>
              <a:cs typeface="B Mitra" panose="00000400000000000000" pitchFamily="2" charset="-78"/>
            </a:endParaRPr>
          </a:p>
        </p:txBody>
      </p:sp>
    </p:spTree>
    <p:extLst>
      <p:ext uri="{BB962C8B-B14F-4D97-AF65-F5344CB8AC3E}">
        <p14:creationId xmlns:p14="http://schemas.microsoft.com/office/powerpoint/2010/main" val="1704646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099" y="1038225"/>
            <a:ext cx="6162675" cy="4867275"/>
          </a:xfrm>
        </p:spPr>
      </p:pic>
    </p:spTree>
    <p:extLst>
      <p:ext uri="{BB962C8B-B14F-4D97-AF65-F5344CB8AC3E}">
        <p14:creationId xmlns:p14="http://schemas.microsoft.com/office/powerpoint/2010/main" val="166976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1318"/>
          </a:xfrm>
        </p:spPr>
        <p:txBody>
          <a:bodyPr>
            <a:normAutofit fontScale="90000"/>
          </a:bodyPr>
          <a:lstStyle/>
          <a:p>
            <a:pPr algn="r" rtl="1"/>
            <a:r>
              <a:rPr lang="fa-IR" dirty="0">
                <a:solidFill>
                  <a:srgbClr val="EB157A"/>
                </a:solidFill>
                <a:latin typeface="FreeSerif"/>
                <a:cs typeface="B Homa" panose="00000400000000000000" pitchFamily="2" charset="-78"/>
              </a:rPr>
              <a:t>انواع ثبت</a:t>
            </a:r>
            <a:endParaRPr lang="en-US" dirty="0">
              <a:cs typeface="B Homa" panose="00000400000000000000" pitchFamily="2" charset="-78"/>
            </a:endParaRPr>
          </a:p>
        </p:txBody>
      </p:sp>
      <p:sp>
        <p:nvSpPr>
          <p:cNvPr id="3" name="Content Placeholder 2"/>
          <p:cNvSpPr>
            <a:spLocks noGrp="1"/>
          </p:cNvSpPr>
          <p:nvPr>
            <p:ph idx="1"/>
          </p:nvPr>
        </p:nvSpPr>
        <p:spPr>
          <a:xfrm>
            <a:off x="677334" y="1484555"/>
            <a:ext cx="8596668" cy="4556807"/>
          </a:xfrm>
        </p:spPr>
        <p:txBody>
          <a:bodyPr>
            <a:noAutofit/>
          </a:bodyPr>
          <a:lstStyle/>
          <a:p>
            <a:pPr algn="r" rtl="1"/>
            <a:r>
              <a:rPr lang="fa-IR" sz="2400" b="1" dirty="0">
                <a:solidFill>
                  <a:srgbClr val="002060"/>
                </a:solidFill>
                <a:latin typeface="FreeSerif"/>
                <a:cs typeface="B Mitra" panose="00000400000000000000" pitchFamily="2" charset="-78"/>
              </a:rPr>
              <a:t>ثبت جمعیتي </a:t>
            </a:r>
            <a:endParaRPr lang="fa-IR" sz="2400" b="1" dirty="0" smtClean="0">
              <a:solidFill>
                <a:srgbClr val="002060"/>
              </a:solidFill>
              <a:latin typeface="FreeSerif"/>
              <a:cs typeface="B Mitra" panose="00000400000000000000" pitchFamily="2" charset="-78"/>
            </a:endParaRPr>
          </a:p>
          <a:p>
            <a:pPr marL="0" indent="0" algn="r" rtl="1">
              <a:buNone/>
            </a:pPr>
            <a:r>
              <a:rPr lang="fa-IR" sz="2400" dirty="0" smtClean="0">
                <a:solidFill>
                  <a:schemeClr val="tx1"/>
                </a:solidFill>
                <a:latin typeface="FreeSerif"/>
                <a:cs typeface="B Mitra" panose="00000400000000000000" pitchFamily="2" charset="-78"/>
              </a:rPr>
              <a:t>ثبت اطلاعات وقايع </a:t>
            </a:r>
            <a:r>
              <a:rPr lang="fa-IR" sz="2400" dirty="0">
                <a:solidFill>
                  <a:schemeClr val="tx1"/>
                </a:solidFill>
                <a:latin typeface="FreeSerif"/>
                <a:cs typeface="B Mitra" panose="00000400000000000000" pitchFamily="2" charset="-78"/>
              </a:rPr>
              <a:t>با هدف برنامه ريزی های بهداشتي و سیاستگزاری اطلاعات مربوط به تمام بیماران با هدف تعیین بروز و شیوع بیماری </a:t>
            </a:r>
            <a:r>
              <a:rPr lang="fa-IR" sz="2400" dirty="0" smtClean="0">
                <a:solidFill>
                  <a:schemeClr val="tx1"/>
                </a:solidFill>
                <a:latin typeface="FreeSerif"/>
                <a:cs typeface="B Mitra" panose="00000400000000000000" pitchFamily="2" charset="-78"/>
              </a:rPr>
              <a:t>جمع آوری </a:t>
            </a:r>
            <a:r>
              <a:rPr lang="fa-IR" sz="2400" dirty="0">
                <a:solidFill>
                  <a:schemeClr val="tx1"/>
                </a:solidFill>
                <a:latin typeface="FreeSerif"/>
                <a:cs typeface="B Mitra" panose="00000400000000000000" pitchFamily="2" charset="-78"/>
              </a:rPr>
              <a:t>و ثبت مي شود</a:t>
            </a:r>
            <a:r>
              <a:rPr lang="fa-IR" sz="2400" dirty="0" smtClean="0">
                <a:solidFill>
                  <a:schemeClr val="tx1"/>
                </a:solidFill>
                <a:latin typeface="FreeSans"/>
                <a:cs typeface="B Mitra" panose="00000400000000000000" pitchFamily="2" charset="-78"/>
              </a:rPr>
              <a:t>. </a:t>
            </a:r>
          </a:p>
          <a:p>
            <a:pPr marL="0" indent="0" algn="r" rtl="1">
              <a:buNone/>
            </a:pPr>
            <a:endParaRPr lang="fa-IR" sz="2400" dirty="0">
              <a:solidFill>
                <a:schemeClr val="tx1"/>
              </a:solidFill>
              <a:latin typeface="FreeSans"/>
              <a:cs typeface="B Mitra" panose="00000400000000000000" pitchFamily="2" charset="-78"/>
            </a:endParaRPr>
          </a:p>
          <a:p>
            <a:pPr algn="r" rtl="1"/>
            <a:r>
              <a:rPr lang="fa-IR" sz="2400" b="1" dirty="0">
                <a:solidFill>
                  <a:srgbClr val="002060"/>
                </a:solidFill>
                <a:latin typeface="FreeSerif"/>
                <a:cs typeface="B Mitra" panose="00000400000000000000" pitchFamily="2" charset="-78"/>
              </a:rPr>
              <a:t>ثبت بالیني </a:t>
            </a:r>
            <a:endParaRPr lang="fa-IR" sz="2400" b="1" dirty="0" smtClean="0">
              <a:solidFill>
                <a:srgbClr val="002060"/>
              </a:solidFill>
              <a:latin typeface="FreeSerif"/>
              <a:cs typeface="B Mitra" panose="00000400000000000000" pitchFamily="2" charset="-78"/>
            </a:endParaRPr>
          </a:p>
          <a:p>
            <a:pPr marL="0" indent="0" algn="r" rtl="1">
              <a:buNone/>
            </a:pPr>
            <a:r>
              <a:rPr lang="fa-IR" sz="2400" dirty="0">
                <a:solidFill>
                  <a:schemeClr val="tx1"/>
                </a:solidFill>
                <a:latin typeface="FreeSerif"/>
                <a:cs typeface="B Mitra" panose="00000400000000000000" pitchFamily="2" charset="-78"/>
              </a:rPr>
              <a:t>داده های مربوط به جزئیات </a:t>
            </a:r>
            <a:r>
              <a:rPr lang="fa-IR" sz="2400" dirty="0" smtClean="0">
                <a:solidFill>
                  <a:schemeClr val="tx1"/>
                </a:solidFill>
                <a:latin typeface="FreeSerif"/>
                <a:cs typeface="B Mitra" panose="00000400000000000000" pitchFamily="2" charset="-78"/>
              </a:rPr>
              <a:t>تشخیص </a:t>
            </a:r>
            <a:r>
              <a:rPr lang="fa-IR" sz="2400" dirty="0">
                <a:solidFill>
                  <a:schemeClr val="tx1"/>
                </a:solidFill>
                <a:latin typeface="FreeSerif"/>
                <a:cs typeface="B Mitra" panose="00000400000000000000" pitchFamily="2" charset="-78"/>
              </a:rPr>
              <a:t>و درمان با هدف </a:t>
            </a:r>
            <a:r>
              <a:rPr lang="fa-IR" sz="2400" dirty="0" smtClean="0">
                <a:solidFill>
                  <a:schemeClr val="tx1"/>
                </a:solidFill>
                <a:latin typeface="FreeSerif"/>
                <a:cs typeface="B Mitra" panose="00000400000000000000" pitchFamily="2" charset="-78"/>
              </a:rPr>
              <a:t>ارزیابی کیفیت مراقبتها </a:t>
            </a:r>
            <a:r>
              <a:rPr lang="fa-IR" sz="2400" dirty="0">
                <a:solidFill>
                  <a:schemeClr val="tx1"/>
                </a:solidFill>
                <a:latin typeface="FreeSerif"/>
                <a:cs typeface="B Mitra" panose="00000400000000000000" pitchFamily="2" charset="-78"/>
              </a:rPr>
              <a:t>جمع آوری و ثبت مي </a:t>
            </a:r>
            <a:r>
              <a:rPr lang="fa-IR" sz="2400" dirty="0" smtClean="0">
                <a:solidFill>
                  <a:schemeClr val="tx1"/>
                </a:solidFill>
                <a:latin typeface="FreeSerif"/>
                <a:cs typeface="B Mitra" panose="00000400000000000000" pitchFamily="2" charset="-78"/>
              </a:rPr>
              <a:t>شود معمول </a:t>
            </a:r>
            <a:r>
              <a:rPr lang="fa-IR" sz="2400" dirty="0">
                <a:solidFill>
                  <a:schemeClr val="tx1"/>
                </a:solidFill>
                <a:latin typeface="FreeSerif"/>
                <a:cs typeface="B Mitra" panose="00000400000000000000" pitchFamily="2" charset="-78"/>
              </a:rPr>
              <a:t>توسط متخصصین بالیني هدايت مي شود.</a:t>
            </a:r>
          </a:p>
          <a:p>
            <a:pPr marL="0" indent="0" algn="r" rtl="1">
              <a:buNone/>
            </a:pPr>
            <a:r>
              <a:rPr lang="fa-IR" sz="2400" dirty="0">
                <a:solidFill>
                  <a:schemeClr val="tx1"/>
                </a:solidFill>
                <a:latin typeface="FreeSerif"/>
                <a:cs typeface="B Mitra" panose="00000400000000000000" pitchFamily="2" charset="-78"/>
              </a:rPr>
              <a:t>در تدوين و ارزيابي </a:t>
            </a:r>
            <a:r>
              <a:rPr lang="fa-IR" sz="2400" dirty="0" smtClean="0">
                <a:solidFill>
                  <a:schemeClr val="tx1"/>
                </a:solidFill>
                <a:latin typeface="FreeSerif"/>
                <a:cs typeface="B Mitra" panose="00000400000000000000" pitchFamily="2" charset="-78"/>
              </a:rPr>
              <a:t>گايدل</a:t>
            </a:r>
            <a:r>
              <a:rPr lang="fa-IR" sz="2400" dirty="0">
                <a:latin typeface="FreeSerif"/>
                <a:cs typeface="B Mitra" panose="00000400000000000000" pitchFamily="2" charset="-78"/>
              </a:rPr>
              <a:t>ا</a:t>
            </a:r>
            <a:r>
              <a:rPr lang="fa-IR" sz="2400" dirty="0" smtClean="0">
                <a:solidFill>
                  <a:schemeClr val="tx1"/>
                </a:solidFill>
                <a:latin typeface="FreeSerif"/>
                <a:cs typeface="B Mitra" panose="00000400000000000000" pitchFamily="2" charset="-78"/>
              </a:rPr>
              <a:t>ينها </a:t>
            </a:r>
            <a:r>
              <a:rPr lang="fa-IR" sz="2400" dirty="0">
                <a:solidFill>
                  <a:schemeClr val="tx1"/>
                </a:solidFill>
                <a:latin typeface="FreeSerif"/>
                <a:cs typeface="B Mitra" panose="00000400000000000000" pitchFamily="2" charset="-78"/>
              </a:rPr>
              <a:t>و ارتقاء استانداردهای مربوط به ارائه خدمت </a:t>
            </a:r>
            <a:r>
              <a:rPr lang="fa-IR" sz="2400" dirty="0" smtClean="0">
                <a:solidFill>
                  <a:schemeClr val="tx1"/>
                </a:solidFill>
                <a:latin typeface="FreeSerif"/>
                <a:cs typeface="B Mitra" panose="00000400000000000000" pitchFamily="2" charset="-78"/>
              </a:rPr>
              <a:t>به بیماران </a:t>
            </a:r>
            <a:r>
              <a:rPr lang="fa-IR" sz="2400" dirty="0">
                <a:solidFill>
                  <a:schemeClr val="tx1"/>
                </a:solidFill>
                <a:latin typeface="FreeSerif"/>
                <a:cs typeface="B Mitra" panose="00000400000000000000" pitchFamily="2" charset="-78"/>
              </a:rPr>
              <a:t>نقش دارد.</a:t>
            </a:r>
          </a:p>
          <a:p>
            <a:pPr marL="0" indent="0" algn="r" rtl="1">
              <a:buNone/>
            </a:pPr>
            <a:r>
              <a:rPr lang="fa-IR" sz="2400" dirty="0">
                <a:solidFill>
                  <a:schemeClr val="tx1"/>
                </a:solidFill>
                <a:latin typeface="FreeSerif"/>
                <a:cs typeface="B Mitra" panose="00000400000000000000" pitchFamily="2" charset="-78"/>
              </a:rPr>
              <a:t>اغلب همراه با بیوبانک است.</a:t>
            </a:r>
            <a:endParaRPr lang="en-US" sz="2400" dirty="0">
              <a:solidFill>
                <a:schemeClr val="tx1"/>
              </a:solidFill>
              <a:latin typeface="FreeSerif"/>
              <a:cs typeface="B Mitra" panose="00000400000000000000" pitchFamily="2" charset="-78"/>
            </a:endParaRPr>
          </a:p>
        </p:txBody>
      </p:sp>
    </p:spTree>
    <p:extLst>
      <p:ext uri="{BB962C8B-B14F-4D97-AF65-F5344CB8AC3E}">
        <p14:creationId xmlns:p14="http://schemas.microsoft.com/office/powerpoint/2010/main" val="2431031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گستره ثبت</a:t>
            </a:r>
            <a:endParaRPr lang="en-US" dirty="0">
              <a:cs typeface="B Homa" panose="00000400000000000000" pitchFamily="2" charset="-78"/>
            </a:endParaRPr>
          </a:p>
        </p:txBody>
      </p:sp>
      <p:sp>
        <p:nvSpPr>
          <p:cNvPr id="3" name="Content Placeholder 2"/>
          <p:cNvSpPr>
            <a:spLocks noGrp="1"/>
          </p:cNvSpPr>
          <p:nvPr>
            <p:ph idx="1"/>
          </p:nvPr>
        </p:nvSpPr>
        <p:spPr>
          <a:xfrm>
            <a:off x="677334" y="1516829"/>
            <a:ext cx="8596668" cy="4524534"/>
          </a:xfrm>
        </p:spPr>
        <p:txBody>
          <a:bodyPr>
            <a:normAutofit/>
          </a:bodyPr>
          <a:lstStyle/>
          <a:p>
            <a:pPr algn="r" rtl="1"/>
            <a:r>
              <a:rPr lang="fa-IR" sz="4000" dirty="0">
                <a:cs typeface="B Mitra" panose="00000400000000000000" pitchFamily="2" charset="-78"/>
              </a:rPr>
              <a:t>بیمارستان </a:t>
            </a:r>
            <a:endParaRPr lang="fa-IR" sz="4000" dirty="0" smtClean="0">
              <a:cs typeface="B Mitra" panose="00000400000000000000" pitchFamily="2" charset="-78"/>
            </a:endParaRPr>
          </a:p>
          <a:p>
            <a:pPr algn="r" rtl="1"/>
            <a:r>
              <a:rPr lang="fa-IR" sz="4000" dirty="0" smtClean="0">
                <a:cs typeface="B Mitra" panose="00000400000000000000" pitchFamily="2" charset="-78"/>
              </a:rPr>
              <a:t>يک </a:t>
            </a:r>
            <a:r>
              <a:rPr lang="fa-IR" sz="4000" dirty="0">
                <a:cs typeface="B Mitra" panose="00000400000000000000" pitchFamily="2" charset="-78"/>
              </a:rPr>
              <a:t>منطقه جغرافیايي </a:t>
            </a:r>
            <a:r>
              <a:rPr lang="fa-IR" sz="4000" dirty="0" smtClean="0">
                <a:cs typeface="B Mitra" panose="00000400000000000000" pitchFamily="2" charset="-78"/>
              </a:rPr>
              <a:t>(استان</a:t>
            </a:r>
            <a:r>
              <a:rPr lang="fa-IR" sz="4000" dirty="0">
                <a:cs typeface="B Mitra" panose="00000400000000000000" pitchFamily="2" charset="-78"/>
              </a:rPr>
              <a:t>، شهر</a:t>
            </a:r>
            <a:r>
              <a:rPr lang="fa-IR" sz="4000" dirty="0" smtClean="0">
                <a:cs typeface="B Mitra" panose="00000400000000000000" pitchFamily="2" charset="-78"/>
              </a:rPr>
              <a:t>،...)</a:t>
            </a:r>
            <a:endParaRPr lang="fa-IR" sz="4000" dirty="0">
              <a:cs typeface="B Mitra" panose="00000400000000000000" pitchFamily="2" charset="-78"/>
            </a:endParaRPr>
          </a:p>
          <a:p>
            <a:pPr algn="r" rtl="1"/>
            <a:r>
              <a:rPr lang="fa-IR" sz="4000" dirty="0">
                <a:cs typeface="B Mitra" panose="00000400000000000000" pitchFamily="2" charset="-78"/>
              </a:rPr>
              <a:t>چند مرکزی </a:t>
            </a:r>
            <a:endParaRPr lang="fa-IR" sz="4000" dirty="0" smtClean="0">
              <a:cs typeface="B Mitra" panose="00000400000000000000" pitchFamily="2" charset="-78"/>
            </a:endParaRPr>
          </a:p>
          <a:p>
            <a:pPr algn="r" rtl="1"/>
            <a:r>
              <a:rPr lang="fa-IR" sz="4000" dirty="0" smtClean="0">
                <a:cs typeface="B Mitra" panose="00000400000000000000" pitchFamily="2" charset="-78"/>
              </a:rPr>
              <a:t>جمعیت </a:t>
            </a:r>
            <a:r>
              <a:rPr lang="fa-IR" sz="4000" dirty="0">
                <a:cs typeface="B Mitra" panose="00000400000000000000" pitchFamily="2" charset="-78"/>
              </a:rPr>
              <a:t>کل </a:t>
            </a:r>
            <a:r>
              <a:rPr lang="fa-IR" sz="4000" dirty="0" smtClean="0">
                <a:cs typeface="B Mitra" panose="00000400000000000000" pitchFamily="2" charset="-78"/>
              </a:rPr>
              <a:t>کشور</a:t>
            </a:r>
            <a:endParaRPr lang="fa-IR" sz="4000" dirty="0">
              <a:cs typeface="B Mitra" panose="00000400000000000000" pitchFamily="2" charset="-78"/>
            </a:endParaRPr>
          </a:p>
          <a:p>
            <a:pPr algn="r" rtl="1"/>
            <a:r>
              <a:rPr lang="fa-IR" sz="4000" dirty="0">
                <a:cs typeface="B Mitra" panose="00000400000000000000" pitchFamily="2" charset="-78"/>
              </a:rPr>
              <a:t>بین المللي</a:t>
            </a:r>
            <a:endParaRPr lang="en-US" sz="4000" dirty="0">
              <a:cs typeface="B Mitra" panose="00000400000000000000" pitchFamily="2" charset="-78"/>
            </a:endParaRPr>
          </a:p>
        </p:txBody>
      </p:sp>
    </p:spTree>
    <p:extLst>
      <p:ext uri="{BB962C8B-B14F-4D97-AF65-F5344CB8AC3E}">
        <p14:creationId xmlns:p14="http://schemas.microsoft.com/office/powerpoint/2010/main" val="1989555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اهمیت ثبت بیماریها</a:t>
            </a:r>
            <a:endParaRPr lang="en-US" dirty="0">
              <a:cs typeface="B Homa" panose="00000400000000000000" pitchFamily="2" charset="-78"/>
            </a:endParaRPr>
          </a:p>
        </p:txBody>
      </p:sp>
      <p:sp>
        <p:nvSpPr>
          <p:cNvPr id="3" name="Content Placeholder 2"/>
          <p:cNvSpPr>
            <a:spLocks noGrp="1"/>
          </p:cNvSpPr>
          <p:nvPr>
            <p:ph idx="1"/>
          </p:nvPr>
        </p:nvSpPr>
        <p:spPr>
          <a:xfrm>
            <a:off x="677334" y="1592133"/>
            <a:ext cx="8596668" cy="4449230"/>
          </a:xfrm>
        </p:spPr>
        <p:txBody>
          <a:bodyPr>
            <a:normAutofit fontScale="70000" lnSpcReduction="20000"/>
          </a:bodyPr>
          <a:lstStyle/>
          <a:p>
            <a:pPr marL="0" indent="0" algn="r" rtl="1">
              <a:lnSpc>
                <a:spcPct val="150000"/>
              </a:lnSpc>
              <a:buNone/>
            </a:pPr>
            <a:r>
              <a:rPr lang="fa-IR" sz="3200" dirty="0">
                <a:cs typeface="B Mitra" panose="00000400000000000000" pitchFamily="2" charset="-78"/>
              </a:rPr>
              <a:t>برنامه هاي ثبت بیماریها و پیامدهاي سلامت می توانند نقش مهمی در حل مشکلات سلامت داشته باشند و شوا هد لازم براي تصمیمات مدیران و ذینفعان مختلف تولید کنند.</a:t>
            </a:r>
          </a:p>
          <a:p>
            <a:pPr marL="0" indent="0" algn="r" rtl="1">
              <a:lnSpc>
                <a:spcPct val="150000"/>
              </a:lnSpc>
              <a:buNone/>
            </a:pPr>
            <a:r>
              <a:rPr lang="fa-IR" sz="3200" dirty="0">
                <a:cs typeface="B Mitra" panose="00000400000000000000" pitchFamily="2" charset="-78"/>
              </a:rPr>
              <a:t>از طرفی نقش این برنامه ها در توسعه تحقیقات علوم پایه و بالینی انکار ناپذیر است و این سیستمها مبناي تحقیقات اصیل علمی می باشد. لذا توسعه این برنامه ها در اولویت برنامه هاي معاونت تحقیقات و فن آوري وزارت بهداشت قرار گرفته است.</a:t>
            </a:r>
            <a:endParaRPr lang="en-US" sz="3200" dirty="0">
              <a:cs typeface="B Mitra" panose="00000400000000000000" pitchFamily="2" charset="-78"/>
            </a:endParaRPr>
          </a:p>
        </p:txBody>
      </p:sp>
    </p:spTree>
    <p:extLst>
      <p:ext uri="{BB962C8B-B14F-4D97-AF65-F5344CB8AC3E}">
        <p14:creationId xmlns:p14="http://schemas.microsoft.com/office/powerpoint/2010/main" val="413136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69346"/>
          </a:xfrm>
        </p:spPr>
        <p:txBody>
          <a:bodyPr>
            <a:normAutofit fontScale="90000"/>
          </a:bodyPr>
          <a:lstStyle/>
          <a:p>
            <a:endParaRPr lang="en-US" dirty="0"/>
          </a:p>
        </p:txBody>
      </p:sp>
      <p:sp>
        <p:nvSpPr>
          <p:cNvPr id="3" name="Content Placeholder 2"/>
          <p:cNvSpPr>
            <a:spLocks noGrp="1"/>
          </p:cNvSpPr>
          <p:nvPr>
            <p:ph idx="1"/>
          </p:nvPr>
        </p:nvSpPr>
        <p:spPr>
          <a:xfrm>
            <a:off x="677334" y="1387737"/>
            <a:ext cx="8596668" cy="4653626"/>
          </a:xfrm>
        </p:spPr>
        <p:txBody>
          <a:bodyPr>
            <a:normAutofit fontScale="70000" lnSpcReduction="20000"/>
          </a:bodyPr>
          <a:lstStyle/>
          <a:p>
            <a:pPr marL="0" indent="0" algn="just" rtl="1">
              <a:lnSpc>
                <a:spcPct val="150000"/>
              </a:lnSpc>
              <a:buNone/>
            </a:pPr>
            <a:r>
              <a:rPr lang="fa-IR" sz="3600" dirty="0">
                <a:cs typeface="B Mitra" panose="00000400000000000000" pitchFamily="2" charset="-78"/>
              </a:rPr>
              <a:t>ثبت بیماریها منجر به تشکیل شبکه هاي تحقیقاتی شده و همکاري </a:t>
            </a:r>
            <a:r>
              <a:rPr lang="fa-IR" sz="3600" dirty="0" smtClean="0">
                <a:cs typeface="B Mitra" panose="00000400000000000000" pitchFamily="2" charset="-78"/>
              </a:rPr>
              <a:t>هاي محققین </a:t>
            </a:r>
            <a:r>
              <a:rPr lang="fa-IR" sz="3600" dirty="0">
                <a:cs typeface="B Mitra" panose="00000400000000000000" pitchFamily="2" charset="-78"/>
              </a:rPr>
              <a:t>در سطح ملی و بین المللی را افزایش می دهد. خوشبختانه در </a:t>
            </a:r>
            <a:r>
              <a:rPr lang="fa-IR" sz="3600" dirty="0" smtClean="0">
                <a:cs typeface="B Mitra" panose="00000400000000000000" pitchFamily="2" charset="-78"/>
              </a:rPr>
              <a:t>طی6 </a:t>
            </a:r>
            <a:r>
              <a:rPr lang="fa-IR" sz="3600" dirty="0">
                <a:cs typeface="B Mitra" panose="00000400000000000000" pitchFamily="2" charset="-78"/>
              </a:rPr>
              <a:t>سال گذشته، بیش از </a:t>
            </a:r>
            <a:r>
              <a:rPr lang="fa-IR" sz="3600" dirty="0" smtClean="0">
                <a:cs typeface="B Mitra" panose="00000400000000000000" pitchFamily="2" charset="-78"/>
              </a:rPr>
              <a:t>90 </a:t>
            </a:r>
            <a:r>
              <a:rPr lang="fa-IR" sz="3600" dirty="0">
                <a:cs typeface="B Mitra" panose="00000400000000000000" pitchFamily="2" charset="-78"/>
              </a:rPr>
              <a:t>برنامه ثبت در بیماریهاي مختلف شروع شده </a:t>
            </a:r>
            <a:r>
              <a:rPr lang="fa-IR" sz="3600" dirty="0" smtClean="0">
                <a:cs typeface="B Mitra" panose="00000400000000000000" pitchFamily="2" charset="-78"/>
              </a:rPr>
              <a:t>و در </a:t>
            </a:r>
            <a:r>
              <a:rPr lang="fa-IR" sz="3600" dirty="0">
                <a:cs typeface="B Mitra" panose="00000400000000000000" pitchFamily="2" charset="-78"/>
              </a:rPr>
              <a:t>آینده نزدیک نتایج این اقدامات به بار خواهد نشست. تردیدي نیست </a:t>
            </a:r>
            <a:r>
              <a:rPr lang="fa-IR" sz="3600" dirty="0" smtClean="0">
                <a:cs typeface="B Mitra" panose="00000400000000000000" pitchFamily="2" charset="-78"/>
              </a:rPr>
              <a:t>که انتشار </a:t>
            </a:r>
            <a:r>
              <a:rPr lang="fa-IR" sz="3600" dirty="0">
                <a:cs typeface="B Mitra" panose="00000400000000000000" pitchFamily="2" charset="-78"/>
              </a:rPr>
              <a:t>نتایج اقدامات صورت گرفته، خود باعث توجه بیشتر به این برنامه </a:t>
            </a:r>
            <a:r>
              <a:rPr lang="fa-IR" sz="3600" dirty="0" smtClean="0">
                <a:cs typeface="B Mitra" panose="00000400000000000000" pitchFamily="2" charset="-78"/>
              </a:rPr>
              <a:t>ها و </a:t>
            </a:r>
            <a:r>
              <a:rPr lang="fa-IR" sz="3600" dirty="0">
                <a:cs typeface="B Mitra" panose="00000400000000000000" pitchFamily="2" charset="-78"/>
              </a:rPr>
              <a:t>منجر به توسعه کمی و کیفی آنها در دانشگاه ها خواهد شد.</a:t>
            </a:r>
            <a:endParaRPr lang="en-US" sz="3600" dirty="0">
              <a:cs typeface="B Mitra" panose="00000400000000000000" pitchFamily="2" charset="-78"/>
            </a:endParaRPr>
          </a:p>
        </p:txBody>
      </p:sp>
    </p:spTree>
    <p:extLst>
      <p:ext uri="{BB962C8B-B14F-4D97-AF65-F5344CB8AC3E}">
        <p14:creationId xmlns:p14="http://schemas.microsoft.com/office/powerpoint/2010/main" val="163631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نقش محققین و مراکز علمی</a:t>
            </a:r>
            <a:endParaRPr lang="en-US" dirty="0">
              <a:cs typeface="B Homa" panose="00000400000000000000" pitchFamily="2" charset="-78"/>
            </a:endParaRPr>
          </a:p>
        </p:txBody>
      </p:sp>
      <p:sp>
        <p:nvSpPr>
          <p:cNvPr id="3" name="Content Placeholder 2"/>
          <p:cNvSpPr>
            <a:spLocks noGrp="1"/>
          </p:cNvSpPr>
          <p:nvPr>
            <p:ph idx="1"/>
          </p:nvPr>
        </p:nvSpPr>
        <p:spPr>
          <a:xfrm>
            <a:off x="677334" y="1570617"/>
            <a:ext cx="8596668" cy="4470746"/>
          </a:xfrm>
        </p:spPr>
        <p:txBody>
          <a:bodyPr>
            <a:noAutofit/>
          </a:bodyPr>
          <a:lstStyle/>
          <a:p>
            <a:pPr marL="0" indent="0" algn="just" rtl="1">
              <a:lnSpc>
                <a:spcPct val="150000"/>
              </a:lnSpc>
              <a:buNone/>
            </a:pPr>
            <a:r>
              <a:rPr lang="fa-IR" sz="3600" dirty="0">
                <a:cs typeface="B Mitra" panose="00000400000000000000" pitchFamily="2" charset="-78"/>
              </a:rPr>
              <a:t>طراحی برنامه هاي ثبت نیاز به مطالعه دقیق تجارب بین المللی و </a:t>
            </a:r>
            <a:r>
              <a:rPr lang="fa-IR" sz="3600" dirty="0" smtClean="0">
                <a:cs typeface="B Mitra" panose="00000400000000000000" pitchFamily="2" charset="-78"/>
              </a:rPr>
              <a:t>همچنین محتواي </a:t>
            </a:r>
            <a:r>
              <a:rPr lang="fa-IR" sz="3600" dirty="0">
                <a:cs typeface="B Mitra" panose="00000400000000000000" pitchFamily="2" charset="-78"/>
              </a:rPr>
              <a:t>علمی موضوع ثبت دارد. بنابراین حضور محققین و اعضاي </a:t>
            </a:r>
            <a:r>
              <a:rPr lang="fa-IR" sz="3600" dirty="0" smtClean="0">
                <a:cs typeface="B Mitra" panose="00000400000000000000" pitchFamily="2" charset="-78"/>
              </a:rPr>
              <a:t>هیات علمی </a:t>
            </a:r>
            <a:r>
              <a:rPr lang="fa-IR" sz="3600" dirty="0">
                <a:cs typeface="B Mitra" panose="00000400000000000000" pitchFamily="2" charset="-78"/>
              </a:rPr>
              <a:t>دانشگاهها و </a:t>
            </a:r>
            <a:r>
              <a:rPr lang="fa-IR" sz="3600" dirty="0" smtClean="0">
                <a:cs typeface="B Mitra" panose="00000400000000000000" pitchFamily="2" charset="-78"/>
              </a:rPr>
              <a:t>مراکز </a:t>
            </a:r>
            <a:r>
              <a:rPr lang="fa-IR" sz="3600" dirty="0">
                <a:cs typeface="B Mitra" panose="00000400000000000000" pitchFamily="2" charset="-78"/>
              </a:rPr>
              <a:t>تحقیقاتی را در تاسیس و تدوام برنامه هاي </a:t>
            </a:r>
            <a:r>
              <a:rPr lang="fa-IR" sz="3600" dirty="0" smtClean="0">
                <a:cs typeface="B Mitra" panose="00000400000000000000" pitchFamily="2" charset="-78"/>
              </a:rPr>
              <a:t>ثبت ضروري </a:t>
            </a:r>
            <a:r>
              <a:rPr lang="fa-IR" sz="3600" dirty="0">
                <a:cs typeface="B Mitra" panose="00000400000000000000" pitchFamily="2" charset="-78"/>
              </a:rPr>
              <a:t>می دانم که در کنار سایر ذینفعان این برنامه ها موضوعیت دارد.</a:t>
            </a:r>
            <a:endParaRPr lang="en-US" sz="3600" dirty="0">
              <a:cs typeface="B Mitra" panose="00000400000000000000" pitchFamily="2" charset="-78"/>
            </a:endParaRPr>
          </a:p>
        </p:txBody>
      </p:sp>
    </p:spTree>
    <p:extLst>
      <p:ext uri="{BB962C8B-B14F-4D97-AF65-F5344CB8AC3E}">
        <p14:creationId xmlns:p14="http://schemas.microsoft.com/office/powerpoint/2010/main" val="841989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79351"/>
          </a:xfrm>
        </p:spPr>
        <p:txBody>
          <a:bodyPr>
            <a:normAutofit fontScale="90000"/>
          </a:bodyPr>
          <a:lstStyle/>
          <a:p>
            <a:pPr algn="r" rtl="1"/>
            <a:r>
              <a:rPr lang="fa-IR" dirty="0">
                <a:solidFill>
                  <a:srgbClr val="FF0000"/>
                </a:solidFill>
                <a:cs typeface="B Homa" panose="00000400000000000000" pitchFamily="2" charset="-78"/>
              </a:rPr>
              <a:t>اولویت معاونت تحقیقات و فن آوری</a:t>
            </a:r>
            <a:endParaRPr lang="en-US" dirty="0">
              <a:solidFill>
                <a:srgbClr val="FF0000"/>
              </a:solidFill>
              <a:cs typeface="B Homa" panose="00000400000000000000" pitchFamily="2" charset="-78"/>
            </a:endParaRPr>
          </a:p>
        </p:txBody>
      </p:sp>
      <p:sp>
        <p:nvSpPr>
          <p:cNvPr id="3" name="Content Placeholder 2"/>
          <p:cNvSpPr>
            <a:spLocks noGrp="1"/>
          </p:cNvSpPr>
          <p:nvPr>
            <p:ph idx="1"/>
          </p:nvPr>
        </p:nvSpPr>
        <p:spPr>
          <a:xfrm>
            <a:off x="870972" y="1688951"/>
            <a:ext cx="8596668" cy="5056094"/>
          </a:xfrm>
        </p:spPr>
        <p:txBody>
          <a:bodyPr>
            <a:noAutofit/>
          </a:bodyPr>
          <a:lstStyle/>
          <a:p>
            <a:pPr marL="0" indent="0" algn="r" rtl="1">
              <a:buNone/>
            </a:pPr>
            <a:r>
              <a:rPr lang="fa-IR" sz="2000" b="1" dirty="0">
                <a:solidFill>
                  <a:srgbClr val="0070C0"/>
                </a:solidFill>
                <a:cs typeface="B Mitra" panose="00000400000000000000" pitchFamily="2" charset="-78"/>
              </a:rPr>
              <a:t>توسعه کمی و کیفی پژوهش های علوم پزشکی:</a:t>
            </a:r>
          </a:p>
          <a:p>
            <a:pPr algn="r" rtl="1">
              <a:buFont typeface="Arial" panose="020B0604020202020204" pitchFamily="34" charset="0"/>
              <a:buChar char="•"/>
            </a:pPr>
            <a:r>
              <a:rPr lang="fa-IR" sz="2000" dirty="0">
                <a:cs typeface="B Mitra" panose="00000400000000000000" pitchFamily="2" charset="-78"/>
              </a:rPr>
              <a:t>آنالیز بقا و ارزيابي پیامد مراقبت های بالیني </a:t>
            </a:r>
            <a:endParaRPr lang="fa-IR" sz="2000" dirty="0" smtClean="0">
              <a:cs typeface="B Mitra" panose="00000400000000000000" pitchFamily="2" charset="-78"/>
            </a:endParaRPr>
          </a:p>
          <a:p>
            <a:pPr algn="r" rtl="1">
              <a:buFont typeface="Arial" panose="020B0604020202020204" pitchFamily="34" charset="0"/>
              <a:buChar char="•"/>
            </a:pPr>
            <a:r>
              <a:rPr lang="fa-IR" sz="2000" dirty="0" smtClean="0">
                <a:cs typeface="B Mitra" panose="00000400000000000000" pitchFamily="2" charset="-78"/>
              </a:rPr>
              <a:t>مطالعات </a:t>
            </a:r>
            <a:r>
              <a:rPr lang="fa-IR" sz="2000" dirty="0">
                <a:cs typeface="B Mitra" panose="00000400000000000000" pitchFamily="2" charset="-78"/>
              </a:rPr>
              <a:t>علت شناسي (اثر مواجهات و </a:t>
            </a:r>
            <a:r>
              <a:rPr lang="fa-IR" sz="2000" dirty="0" smtClean="0">
                <a:cs typeface="B Mitra" panose="00000400000000000000" pitchFamily="2" charset="-78"/>
              </a:rPr>
              <a:t>...)</a:t>
            </a:r>
            <a:endParaRPr lang="fa-IR" sz="2000" dirty="0">
              <a:cs typeface="B Mitra" panose="00000400000000000000" pitchFamily="2" charset="-78"/>
            </a:endParaRPr>
          </a:p>
          <a:p>
            <a:pPr algn="r" rtl="1">
              <a:buFont typeface="Arial" panose="020B0604020202020204" pitchFamily="34" charset="0"/>
              <a:buChar char="•"/>
            </a:pPr>
            <a:r>
              <a:rPr lang="fa-IR" sz="2000" dirty="0">
                <a:cs typeface="B Mitra" panose="00000400000000000000" pitchFamily="2" charset="-78"/>
              </a:rPr>
              <a:t>تحلیل های اقتصادی و </a:t>
            </a:r>
            <a:r>
              <a:rPr lang="fa-IR" sz="2000" dirty="0" smtClean="0">
                <a:cs typeface="B Mitra" panose="00000400000000000000" pitchFamily="2" charset="-78"/>
              </a:rPr>
              <a:t>مديريتي</a:t>
            </a:r>
            <a:endParaRPr lang="fa-IR" sz="2000" dirty="0">
              <a:cs typeface="B Mitra" panose="00000400000000000000" pitchFamily="2" charset="-78"/>
            </a:endParaRPr>
          </a:p>
          <a:p>
            <a:pPr algn="r" rtl="1">
              <a:buFont typeface="Arial" panose="020B0604020202020204" pitchFamily="34" charset="0"/>
              <a:buChar char="•"/>
            </a:pPr>
            <a:r>
              <a:rPr lang="fa-IR" sz="2000" dirty="0">
                <a:cs typeface="B Mitra" panose="00000400000000000000" pitchFamily="2" charset="-78"/>
              </a:rPr>
              <a:t>تولید </a:t>
            </a:r>
            <a:r>
              <a:rPr lang="fa-IR" sz="2000" dirty="0" smtClean="0">
                <a:cs typeface="B Mitra" panose="00000400000000000000" pitchFamily="2" charset="-78"/>
              </a:rPr>
              <a:t>اطلاعات </a:t>
            </a:r>
            <a:r>
              <a:rPr lang="fa-IR" sz="2000" dirty="0">
                <a:cs typeface="B Mitra" panose="00000400000000000000" pitchFamily="2" charset="-78"/>
              </a:rPr>
              <a:t>توصیفي (بروز، شیوع و مرگ ومیر</a:t>
            </a:r>
            <a:r>
              <a:rPr lang="fa-IR" sz="2000" dirty="0" smtClean="0">
                <a:cs typeface="B Mitra" panose="00000400000000000000" pitchFamily="2" charset="-78"/>
              </a:rPr>
              <a:t>)</a:t>
            </a:r>
            <a:endParaRPr lang="fa-IR" sz="2000" dirty="0">
              <a:cs typeface="B Mitra" panose="00000400000000000000" pitchFamily="2" charset="-78"/>
            </a:endParaRPr>
          </a:p>
          <a:p>
            <a:pPr algn="r" rtl="1">
              <a:buFont typeface="Arial" panose="020B0604020202020204" pitchFamily="34" charset="0"/>
              <a:buChar char="•"/>
            </a:pPr>
            <a:r>
              <a:rPr lang="fa-IR" sz="2000" dirty="0">
                <a:cs typeface="B Mitra" panose="00000400000000000000" pitchFamily="2" charset="-78"/>
              </a:rPr>
              <a:t>منبع مطالعات کارآزمايي بالیني، مورد-شاهدی و </a:t>
            </a:r>
            <a:r>
              <a:rPr lang="fa-IR" sz="2000" dirty="0" smtClean="0">
                <a:cs typeface="B Mitra" panose="00000400000000000000" pitchFamily="2" charset="-78"/>
              </a:rPr>
              <a:t>کوهورت</a:t>
            </a:r>
            <a:endParaRPr lang="fa-IR" sz="2000" dirty="0">
              <a:cs typeface="B Mitra" panose="00000400000000000000" pitchFamily="2" charset="-78"/>
            </a:endParaRPr>
          </a:p>
          <a:p>
            <a:pPr algn="r" rtl="1">
              <a:buFont typeface="Arial" panose="020B0604020202020204" pitchFamily="34" charset="0"/>
              <a:buChar char="•"/>
            </a:pPr>
            <a:r>
              <a:rPr lang="fa-IR" sz="2000" dirty="0">
                <a:cs typeface="B Mitra" panose="00000400000000000000" pitchFamily="2" charset="-78"/>
              </a:rPr>
              <a:t>اتصال به بیوبانک ها و ارتقاء تحقیقات علوم </a:t>
            </a:r>
            <a:r>
              <a:rPr lang="fa-IR" sz="2000" dirty="0" smtClean="0">
                <a:cs typeface="B Mitra" panose="00000400000000000000" pitchFamily="2" charset="-78"/>
              </a:rPr>
              <a:t>پايه</a:t>
            </a:r>
            <a:endParaRPr lang="fa-IR" sz="2000" dirty="0">
              <a:cs typeface="B Mitra" panose="00000400000000000000" pitchFamily="2" charset="-78"/>
            </a:endParaRPr>
          </a:p>
          <a:p>
            <a:pPr algn="r" rtl="1">
              <a:buFont typeface="Arial" panose="020B0604020202020204" pitchFamily="34" charset="0"/>
              <a:buChar char="•"/>
            </a:pPr>
            <a:r>
              <a:rPr lang="fa-IR" sz="2000" dirty="0">
                <a:cs typeface="B Mitra" panose="00000400000000000000" pitchFamily="2" charset="-78"/>
              </a:rPr>
              <a:t>تشکیل شبکه های </a:t>
            </a:r>
            <a:r>
              <a:rPr lang="fa-IR" sz="2000" dirty="0" smtClean="0">
                <a:cs typeface="B Mitra" panose="00000400000000000000" pitchFamily="2" charset="-78"/>
              </a:rPr>
              <a:t>تحقیقاتي</a:t>
            </a:r>
            <a:endParaRPr lang="fa-IR" sz="2000" dirty="0">
              <a:cs typeface="B Mitra" panose="00000400000000000000" pitchFamily="2" charset="-78"/>
            </a:endParaRPr>
          </a:p>
          <a:p>
            <a:pPr algn="r" rtl="1">
              <a:buFont typeface="Arial" panose="020B0604020202020204" pitchFamily="34" charset="0"/>
              <a:buChar char="•"/>
            </a:pPr>
            <a:r>
              <a:rPr lang="fa-IR" sz="2000" dirty="0">
                <a:cs typeface="B Mitra" panose="00000400000000000000" pitchFamily="2" charset="-78"/>
              </a:rPr>
              <a:t>توسعه همکاری های بین </a:t>
            </a:r>
            <a:r>
              <a:rPr lang="fa-IR" sz="2000" dirty="0" smtClean="0">
                <a:cs typeface="B Mitra" panose="00000400000000000000" pitchFamily="2" charset="-78"/>
              </a:rPr>
              <a:t>المللي</a:t>
            </a:r>
            <a:endParaRPr lang="fa-IR" sz="2000" dirty="0">
              <a:cs typeface="B Mitra" panose="00000400000000000000" pitchFamily="2" charset="-78"/>
            </a:endParaRPr>
          </a:p>
          <a:p>
            <a:pPr algn="r" rtl="1">
              <a:buFont typeface="Arial" panose="020B0604020202020204" pitchFamily="34" charset="0"/>
              <a:buChar char="•"/>
            </a:pPr>
            <a:r>
              <a:rPr lang="fa-IR" sz="2000" dirty="0">
                <a:cs typeface="B Mitra" panose="00000400000000000000" pitchFamily="2" charset="-78"/>
              </a:rPr>
              <a:t>کمک به مرجعیت علمي </a:t>
            </a:r>
            <a:r>
              <a:rPr lang="fa-IR" sz="2000" dirty="0" smtClean="0">
                <a:cs typeface="B Mitra" panose="00000400000000000000" pitchFamily="2" charset="-78"/>
              </a:rPr>
              <a:t>کشور</a:t>
            </a:r>
            <a:endParaRPr lang="fa-IR" sz="2000" dirty="0">
              <a:cs typeface="B Mitra" panose="00000400000000000000" pitchFamily="2" charset="-78"/>
            </a:endParaRPr>
          </a:p>
          <a:p>
            <a:pPr algn="r" rtl="1">
              <a:buFont typeface="Arial" panose="020B0604020202020204" pitchFamily="34" charset="0"/>
              <a:buChar char="•"/>
            </a:pPr>
            <a:r>
              <a:rPr lang="fa-IR" sz="2000" dirty="0">
                <a:cs typeface="B Mitra" panose="00000400000000000000" pitchFamily="2" charset="-78"/>
              </a:rPr>
              <a:t>توسعه تحقیقات کاربردی و حل مشکلت </a:t>
            </a:r>
            <a:r>
              <a:rPr lang="fa-IR" sz="2000" dirty="0" smtClean="0">
                <a:cs typeface="B Mitra" panose="00000400000000000000" pitchFamily="2" charset="-78"/>
              </a:rPr>
              <a:t>سلامت</a:t>
            </a:r>
            <a:endParaRPr lang="en-US" sz="2000" dirty="0">
              <a:cs typeface="B Mitra" panose="00000400000000000000" pitchFamily="2" charset="-78"/>
            </a:endParaRPr>
          </a:p>
        </p:txBody>
      </p:sp>
    </p:spTree>
    <p:extLst>
      <p:ext uri="{BB962C8B-B14F-4D97-AF65-F5344CB8AC3E}">
        <p14:creationId xmlns:p14="http://schemas.microsoft.com/office/powerpoint/2010/main" val="1411484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86466"/>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6036" y="548416"/>
            <a:ext cx="8283388" cy="6239436"/>
          </a:xfrm>
        </p:spPr>
      </p:pic>
    </p:spTree>
    <p:extLst>
      <p:ext uri="{BB962C8B-B14F-4D97-AF65-F5344CB8AC3E}">
        <p14:creationId xmlns:p14="http://schemas.microsoft.com/office/powerpoint/2010/main" val="2176132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348"/>
          </a:xfrm>
        </p:spPr>
        <p:txBody>
          <a:bodyPr>
            <a:normAutofit fontScale="90000"/>
          </a:bodyPr>
          <a:lstStyle/>
          <a:p>
            <a:pPr algn="r" rtl="1"/>
            <a:r>
              <a:rPr lang="fa-IR" dirty="0">
                <a:cs typeface="B Homa" panose="00000400000000000000" pitchFamily="2" charset="-78"/>
              </a:rPr>
              <a:t>فرایندهای اصلی و پشتیبان برنامه های ثبت</a:t>
            </a:r>
            <a:endParaRPr lang="en-US" dirty="0">
              <a:cs typeface="B Hom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8894" y="2059478"/>
            <a:ext cx="7714211" cy="3883631"/>
          </a:xfrm>
        </p:spPr>
      </p:pic>
    </p:spTree>
    <p:extLst>
      <p:ext uri="{BB962C8B-B14F-4D97-AF65-F5344CB8AC3E}">
        <p14:creationId xmlns:p14="http://schemas.microsoft.com/office/powerpoint/2010/main" val="51392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Homa" panose="00000400000000000000" pitchFamily="2" charset="-78"/>
              </a:rPr>
              <a:t>جایگاه سازمانی ثبت و ارائه الگوی تحقیقات کاربردی</a:t>
            </a:r>
            <a:endParaRPr lang="en-US" dirty="0">
              <a:cs typeface="B Hom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798" y="1591124"/>
            <a:ext cx="7562404" cy="4632325"/>
          </a:xfrm>
        </p:spPr>
      </p:pic>
    </p:spTree>
    <p:extLst>
      <p:ext uri="{BB962C8B-B14F-4D97-AF65-F5344CB8AC3E}">
        <p14:creationId xmlns:p14="http://schemas.microsoft.com/office/powerpoint/2010/main" val="1046708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مبنای تصمیم گیری راه اندازی و توسعه ثبت بیماری</a:t>
            </a:r>
            <a:endParaRPr lang="en-US" dirty="0">
              <a:cs typeface="B Hom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8108860"/>
              </p:ext>
            </p:extLst>
          </p:nvPr>
        </p:nvGraphicFramePr>
        <p:xfrm>
          <a:off x="1658266" y="2025650"/>
          <a:ext cx="8596312" cy="2438400"/>
        </p:xfrm>
        <a:graphic>
          <a:graphicData uri="http://schemas.openxmlformats.org/drawingml/2006/table">
            <a:tbl>
              <a:tblPr firstRow="1" bandRow="1">
                <a:tableStyleId>{5A111915-BE36-4E01-A7E5-04B1672EAD32}</a:tableStyleId>
              </a:tblPr>
              <a:tblGrid>
                <a:gridCol w="4298156">
                  <a:extLst>
                    <a:ext uri="{9D8B030D-6E8A-4147-A177-3AD203B41FA5}">
                      <a16:colId xmlns:a16="http://schemas.microsoft.com/office/drawing/2014/main" xmlns="" val="1780951503"/>
                    </a:ext>
                  </a:extLst>
                </a:gridCol>
                <a:gridCol w="4298156">
                  <a:extLst>
                    <a:ext uri="{9D8B030D-6E8A-4147-A177-3AD203B41FA5}">
                      <a16:colId xmlns:a16="http://schemas.microsoft.com/office/drawing/2014/main" xmlns="" val="1927387758"/>
                    </a:ext>
                  </a:extLst>
                </a:gridCol>
              </a:tblGrid>
              <a:tr h="370840">
                <a:tc>
                  <a:txBody>
                    <a:bodyPr/>
                    <a:lstStyle/>
                    <a:p>
                      <a:pPr algn="ctr" rtl="1"/>
                      <a:r>
                        <a:rPr lang="fa-IR" sz="2800" dirty="0" smtClean="0">
                          <a:cs typeface="B Homa" panose="00000400000000000000" pitchFamily="2" charset="-78"/>
                        </a:rPr>
                        <a:t>عوامل خارجی</a:t>
                      </a:r>
                    </a:p>
                    <a:p>
                      <a:pPr algn="ctr" rtl="1"/>
                      <a:endParaRPr lang="en-US" dirty="0"/>
                    </a:p>
                  </a:txBody>
                  <a:tcPr/>
                </a:tc>
                <a:tc>
                  <a:txBody>
                    <a:bodyPr/>
                    <a:lstStyle/>
                    <a:p>
                      <a:pPr marL="0" algn="ctr" defTabSz="457200" rtl="1" eaLnBrk="1" latinLnBrk="0" hangingPunct="1"/>
                      <a:r>
                        <a:rPr lang="fa-IR" sz="2800" b="1" kern="1200" dirty="0" smtClean="0">
                          <a:solidFill>
                            <a:schemeClr val="bg1"/>
                          </a:solidFill>
                          <a:latin typeface="+mn-lt"/>
                          <a:ea typeface="+mn-ea"/>
                          <a:cs typeface="B Homa" panose="00000400000000000000" pitchFamily="2" charset="-78"/>
                        </a:rPr>
                        <a:t>عوامل داخلی</a:t>
                      </a:r>
                      <a:endParaRPr lang="en-US" sz="2800" b="1" kern="1200" dirty="0">
                        <a:solidFill>
                          <a:schemeClr val="bg1"/>
                        </a:solidFill>
                        <a:latin typeface="+mn-lt"/>
                        <a:ea typeface="+mn-ea"/>
                        <a:cs typeface="B Homa" panose="00000400000000000000" pitchFamily="2" charset="-78"/>
                      </a:endParaRPr>
                    </a:p>
                  </a:txBody>
                  <a:tcPr/>
                </a:tc>
                <a:extLst>
                  <a:ext uri="{0D108BD9-81ED-4DB2-BD59-A6C34878D82A}">
                    <a16:rowId xmlns:a16="http://schemas.microsoft.com/office/drawing/2014/main" xmlns="" val="1448499677"/>
                  </a:ext>
                </a:extLst>
              </a:tr>
              <a:tr h="370840">
                <a:tc>
                  <a:txBody>
                    <a:bodyPr/>
                    <a:lstStyle/>
                    <a:p>
                      <a:pPr algn="ctr" rtl="1"/>
                      <a:r>
                        <a:rPr lang="fa-IR" sz="2400" dirty="0" smtClean="0">
                          <a:cs typeface="B Homa" panose="00000400000000000000" pitchFamily="2" charset="-78"/>
                        </a:rPr>
                        <a:t>فرصتها</a:t>
                      </a:r>
                    </a:p>
                    <a:p>
                      <a:pPr algn="ctr" rtl="1"/>
                      <a:endParaRPr lang="en-US" sz="2400" dirty="0">
                        <a:cs typeface="B Homa" panose="00000400000000000000" pitchFamily="2" charset="-78"/>
                      </a:endParaRPr>
                    </a:p>
                  </a:txBody>
                  <a:tcPr/>
                </a:tc>
                <a:tc>
                  <a:txBody>
                    <a:bodyPr/>
                    <a:lstStyle/>
                    <a:p>
                      <a:pPr algn="ctr" rtl="1"/>
                      <a:r>
                        <a:rPr lang="fa-IR" sz="2400" dirty="0" smtClean="0">
                          <a:cs typeface="B Homa" panose="00000400000000000000" pitchFamily="2" charset="-78"/>
                        </a:rPr>
                        <a:t>قوت</a:t>
                      </a:r>
                      <a:r>
                        <a:rPr lang="fa-IR" sz="2400" baseline="0" dirty="0" smtClean="0">
                          <a:cs typeface="B Homa" panose="00000400000000000000" pitchFamily="2" charset="-78"/>
                        </a:rPr>
                        <a:t> ها</a:t>
                      </a:r>
                      <a:endParaRPr lang="en-US" sz="2400" dirty="0">
                        <a:cs typeface="B Homa" panose="00000400000000000000" pitchFamily="2" charset="-78"/>
                      </a:endParaRPr>
                    </a:p>
                  </a:txBody>
                  <a:tcPr/>
                </a:tc>
                <a:extLst>
                  <a:ext uri="{0D108BD9-81ED-4DB2-BD59-A6C34878D82A}">
                    <a16:rowId xmlns:a16="http://schemas.microsoft.com/office/drawing/2014/main" xmlns="" val="3760781052"/>
                  </a:ext>
                </a:extLst>
              </a:tr>
              <a:tr h="370840">
                <a:tc>
                  <a:txBody>
                    <a:bodyPr/>
                    <a:lstStyle/>
                    <a:p>
                      <a:pPr algn="ctr" rtl="1"/>
                      <a:r>
                        <a:rPr lang="fa-IR" sz="2400" dirty="0" smtClean="0">
                          <a:cs typeface="B Homa" panose="00000400000000000000" pitchFamily="2" charset="-78"/>
                        </a:rPr>
                        <a:t>تهدیدها</a:t>
                      </a:r>
                    </a:p>
                    <a:p>
                      <a:pPr algn="ctr" rtl="1"/>
                      <a:endParaRPr lang="en-US" sz="2400" dirty="0">
                        <a:cs typeface="B Homa" panose="00000400000000000000" pitchFamily="2" charset="-78"/>
                      </a:endParaRPr>
                    </a:p>
                  </a:txBody>
                  <a:tcPr/>
                </a:tc>
                <a:tc>
                  <a:txBody>
                    <a:bodyPr/>
                    <a:lstStyle/>
                    <a:p>
                      <a:pPr algn="ctr" rtl="1"/>
                      <a:r>
                        <a:rPr lang="fa-IR" sz="2400" dirty="0" smtClean="0">
                          <a:cs typeface="B Homa" panose="00000400000000000000" pitchFamily="2" charset="-78"/>
                        </a:rPr>
                        <a:t>ضعف ها</a:t>
                      </a:r>
                      <a:endParaRPr lang="en-US" sz="2400" dirty="0">
                        <a:cs typeface="B Homa" panose="00000400000000000000" pitchFamily="2" charset="-78"/>
                      </a:endParaRPr>
                    </a:p>
                  </a:txBody>
                  <a:tcPr/>
                </a:tc>
                <a:extLst>
                  <a:ext uri="{0D108BD9-81ED-4DB2-BD59-A6C34878D82A}">
                    <a16:rowId xmlns:a16="http://schemas.microsoft.com/office/drawing/2014/main" xmlns="" val="303308789"/>
                  </a:ext>
                </a:extLst>
              </a:tr>
            </a:tbl>
          </a:graphicData>
        </a:graphic>
      </p:graphicFrame>
    </p:spTree>
    <p:extLst>
      <p:ext uri="{BB962C8B-B14F-4D97-AF65-F5344CB8AC3E}">
        <p14:creationId xmlns:p14="http://schemas.microsoft.com/office/powerpoint/2010/main" val="2380604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9904"/>
          </a:xfrm>
        </p:spPr>
        <p:txBody>
          <a:bodyPr>
            <a:noAutofit/>
          </a:bodyPr>
          <a:lstStyle/>
          <a:p>
            <a:pPr algn="r" rtl="1"/>
            <a:r>
              <a:rPr lang="fa-IR" sz="2400" b="1" dirty="0" smtClean="0">
                <a:solidFill>
                  <a:srgbClr val="00B050"/>
                </a:solidFill>
                <a:cs typeface="B Nazanin" panose="00000400000000000000" pitchFamily="2" charset="-78"/>
              </a:rPr>
              <a:t>همکاران ارجمند که در برقراری کارگاه ثبت بیماری ها و پیامدهای سلامت ما را یاری کردند.</a:t>
            </a:r>
            <a:r>
              <a:rPr lang="fa-IR" sz="2400" dirty="0" smtClean="0">
                <a:solidFill>
                  <a:srgbClr val="00B050"/>
                </a:solidFill>
                <a:cs typeface="2  Homa" panose="00000400000000000000" pitchFamily="2" charset="-78"/>
              </a:rPr>
              <a:t/>
            </a:r>
            <a:br>
              <a:rPr lang="fa-IR" sz="2400" dirty="0" smtClean="0">
                <a:solidFill>
                  <a:srgbClr val="00B050"/>
                </a:solidFill>
                <a:cs typeface="2  Homa" panose="00000400000000000000" pitchFamily="2" charset="-78"/>
              </a:rPr>
            </a:br>
            <a:endParaRPr lang="en-US" sz="2400" dirty="0">
              <a:solidFill>
                <a:srgbClr val="00B050"/>
              </a:solidFill>
              <a:cs typeface="2  Homa" panose="00000400000000000000" pitchFamily="2" charset="-78"/>
            </a:endParaRPr>
          </a:p>
        </p:txBody>
      </p:sp>
      <p:sp>
        <p:nvSpPr>
          <p:cNvPr id="3" name="Content Placeholder 2"/>
          <p:cNvSpPr>
            <a:spLocks noGrp="1"/>
          </p:cNvSpPr>
          <p:nvPr>
            <p:ph idx="1"/>
          </p:nvPr>
        </p:nvSpPr>
        <p:spPr>
          <a:xfrm>
            <a:off x="304800" y="864158"/>
            <a:ext cx="11049000" cy="5312805"/>
          </a:xfrm>
        </p:spPr>
        <p:txBody>
          <a:bodyPr>
            <a:normAutofit fontScale="85000" lnSpcReduction="20000"/>
          </a:bodyPr>
          <a:lstStyle/>
          <a:p>
            <a:pPr algn="r" rtl="1"/>
            <a:r>
              <a:rPr lang="fa-IR" sz="2400" b="1" dirty="0" smtClean="0">
                <a:solidFill>
                  <a:srgbClr val="FF0000"/>
                </a:solidFill>
                <a:cs typeface="B Nazanin" panose="00000400000000000000" pitchFamily="2" charset="-78"/>
              </a:rPr>
              <a:t>دانشگاه علوم پزشکی البرز  : </a:t>
            </a:r>
          </a:p>
          <a:p>
            <a:pPr marL="0" indent="0" algn="r" rtl="1">
              <a:buNone/>
            </a:pPr>
            <a:r>
              <a:rPr lang="fa-IR" sz="2400" b="1" dirty="0" smtClean="0">
                <a:cs typeface="B Nazanin" panose="00000400000000000000" pitchFamily="2" charset="-78"/>
              </a:rPr>
              <a:t>1-  دکـتر محمد نوری سپهر  : مـعاون تـحـقیقات و فـنـاوری دانـشـگاه</a:t>
            </a:r>
          </a:p>
          <a:p>
            <a:pPr marL="0" indent="0" algn="r" rtl="1">
              <a:buNone/>
            </a:pPr>
            <a:r>
              <a:rPr lang="fa-IR" sz="2400" b="1" dirty="0" smtClean="0">
                <a:cs typeface="B Nazanin" panose="00000400000000000000" pitchFamily="2" charset="-78"/>
              </a:rPr>
              <a:t>2- دکتر مصطفی قربانی  : مدیر توسعه و ارزیابی تحقیقات دانـشـگاه</a:t>
            </a:r>
          </a:p>
          <a:p>
            <a:pPr marL="0" indent="0" algn="r" rtl="1">
              <a:buNone/>
            </a:pPr>
            <a:r>
              <a:rPr lang="fa-IR" sz="2400" b="1" dirty="0" smtClean="0">
                <a:cs typeface="B Nazanin" panose="00000400000000000000" pitchFamily="2" charset="-78"/>
              </a:rPr>
              <a:t>3-دکتر غلامرضا عزیزی : مدیر اطلاع رسانی پزشکی ومنابع علمی</a:t>
            </a:r>
          </a:p>
          <a:p>
            <a:pPr marL="0" indent="0" algn="r" rtl="1">
              <a:buNone/>
            </a:pPr>
            <a:r>
              <a:rPr lang="fa-IR" sz="2400" b="1" dirty="0" smtClean="0">
                <a:cs typeface="B Nazanin" panose="00000400000000000000" pitchFamily="2" charset="-78"/>
              </a:rPr>
              <a:t>4-دکترمحمودرسولیان:کارشناس مرکزتحقیقات بیماری های غیر واگیر</a:t>
            </a:r>
          </a:p>
          <a:p>
            <a:pPr marL="0" indent="0" algn="r" rtl="1">
              <a:buNone/>
            </a:pPr>
            <a:r>
              <a:rPr lang="fa-IR" sz="2400" b="1" dirty="0" smtClean="0">
                <a:cs typeface="B Nazanin" panose="00000400000000000000" pitchFamily="2" charset="-78"/>
              </a:rPr>
              <a:t>5-</a:t>
            </a:r>
            <a:r>
              <a:rPr lang="fa-IR" sz="2400" b="1" dirty="0" smtClean="0">
                <a:cs typeface="B Nazanin" panose="00000400000000000000" pitchFamily="2" charset="-78"/>
              </a:rPr>
              <a:t>خانم</a:t>
            </a:r>
            <a:r>
              <a:rPr lang="fa-IR" sz="2400" b="1" dirty="0" smtClean="0">
                <a:cs typeface="B Nazanin" panose="00000400000000000000" pitchFamily="2" charset="-78"/>
              </a:rPr>
              <a:t> </a:t>
            </a:r>
            <a:r>
              <a:rPr lang="fa-IR" sz="2400" b="1" dirty="0" smtClean="0">
                <a:cs typeface="B Nazanin" panose="00000400000000000000" pitchFamily="2" charset="-78"/>
              </a:rPr>
              <a:t>فریبا رسان نژاد: مسئول ارزشیابی مراکز تحقیقاتی و توسعه </a:t>
            </a:r>
            <a:r>
              <a:rPr lang="fa-IR" sz="2400" b="1" dirty="0" smtClean="0">
                <a:cs typeface="B Nazanin" panose="00000400000000000000" pitchFamily="2" charset="-78"/>
              </a:rPr>
              <a:t>بالینی وهماهنگ کننده برنامه های ثبت</a:t>
            </a:r>
            <a:endParaRPr lang="fa-IR" sz="2400" b="1" dirty="0" smtClean="0">
              <a:cs typeface="B Nazanin" panose="00000400000000000000" pitchFamily="2" charset="-78"/>
            </a:endParaRPr>
          </a:p>
          <a:p>
            <a:pPr marL="0" indent="0" algn="r" rtl="1">
              <a:buNone/>
            </a:pPr>
            <a:r>
              <a:rPr lang="fa-IR" sz="2400" b="1" dirty="0" smtClean="0">
                <a:cs typeface="B Nazanin" panose="00000400000000000000" pitchFamily="2" charset="-78"/>
              </a:rPr>
              <a:t>6-خانم بهاره </a:t>
            </a:r>
            <a:r>
              <a:rPr lang="fa-IR" sz="2400" b="1" dirty="0">
                <a:cs typeface="B Nazanin" panose="00000400000000000000" pitchFamily="2" charset="-78"/>
              </a:rPr>
              <a:t>نجار:کارشناس مسئول فناوری اطلاعات معاونت تحقیقات و فناوری </a:t>
            </a:r>
            <a:endParaRPr lang="fa-IR" sz="2400" b="1" dirty="0" smtClean="0">
              <a:cs typeface="B Nazanin" panose="00000400000000000000" pitchFamily="2" charset="-78"/>
            </a:endParaRPr>
          </a:p>
          <a:p>
            <a:pPr marL="0" indent="0" algn="r" rtl="1">
              <a:buNone/>
            </a:pPr>
            <a:r>
              <a:rPr lang="fa-IR" sz="2400" b="1" dirty="0" smtClean="0">
                <a:cs typeface="B Nazanin" panose="00000400000000000000" pitchFamily="2" charset="-78"/>
              </a:rPr>
              <a:t>7-خانم فهیمه </a:t>
            </a:r>
            <a:r>
              <a:rPr lang="fa-IR" sz="2400" b="1" dirty="0" smtClean="0">
                <a:cs typeface="B Nazanin" panose="00000400000000000000" pitchFamily="2" charset="-78"/>
              </a:rPr>
              <a:t>طاهری : کارشناس روابط عمومی و امور هیئت علمی </a:t>
            </a:r>
          </a:p>
          <a:p>
            <a:pPr marL="0" indent="0" algn="r" rtl="1">
              <a:buNone/>
            </a:pPr>
            <a:endParaRPr lang="fa-IR" sz="2400" b="1" dirty="0" smtClean="0">
              <a:cs typeface="B Nazanin" panose="00000400000000000000" pitchFamily="2" charset="-78"/>
            </a:endParaRPr>
          </a:p>
          <a:p>
            <a:pPr lvl="0" algn="r" rtl="1"/>
            <a:r>
              <a:rPr lang="fa-IR" sz="2400" b="1" dirty="0" smtClean="0">
                <a:solidFill>
                  <a:srgbClr val="FF0000"/>
                </a:solidFill>
                <a:cs typeface="B Nazanin" panose="00000400000000000000" pitchFamily="2" charset="-78"/>
              </a:rPr>
              <a:t>دانشگاه </a:t>
            </a:r>
            <a:r>
              <a:rPr lang="fa-IR" sz="2400" b="1" dirty="0">
                <a:solidFill>
                  <a:srgbClr val="FF0000"/>
                </a:solidFill>
                <a:cs typeface="B Nazanin" panose="00000400000000000000" pitchFamily="2" charset="-78"/>
              </a:rPr>
              <a:t>علوم پزشکی </a:t>
            </a:r>
            <a:r>
              <a:rPr lang="fa-IR" sz="2400" b="1" dirty="0" smtClean="0">
                <a:solidFill>
                  <a:srgbClr val="FF0000"/>
                </a:solidFill>
                <a:cs typeface="B Nazanin" panose="00000400000000000000" pitchFamily="2" charset="-78"/>
              </a:rPr>
              <a:t>قزوین   </a:t>
            </a:r>
            <a:r>
              <a:rPr lang="fa-IR" sz="2400" b="1" dirty="0">
                <a:solidFill>
                  <a:srgbClr val="FF0000"/>
                </a:solidFill>
                <a:cs typeface="B Nazanin" panose="00000400000000000000" pitchFamily="2" charset="-78"/>
              </a:rPr>
              <a:t>: </a:t>
            </a:r>
            <a:r>
              <a:rPr lang="fa-IR" sz="2400" b="1" dirty="0" smtClean="0">
                <a:solidFill>
                  <a:srgbClr val="FF0000"/>
                </a:solidFill>
                <a:cs typeface="B Nazanin" panose="00000400000000000000" pitchFamily="2" charset="-78"/>
              </a:rPr>
              <a:t>    </a:t>
            </a:r>
            <a:endParaRPr lang="fa-IR" sz="2400" b="1" dirty="0">
              <a:solidFill>
                <a:srgbClr val="FF0000"/>
              </a:solidFill>
              <a:cs typeface="B Nazanin" panose="00000400000000000000" pitchFamily="2" charset="-78"/>
            </a:endParaRPr>
          </a:p>
          <a:p>
            <a:pPr marL="0" lvl="0" indent="0" algn="r" rtl="1">
              <a:buNone/>
            </a:pPr>
            <a:r>
              <a:rPr lang="fa-IR" sz="2400" b="1" dirty="0">
                <a:solidFill>
                  <a:prstClr val="black"/>
                </a:solidFill>
                <a:cs typeface="B Nazanin" panose="00000400000000000000" pitchFamily="2" charset="-78"/>
              </a:rPr>
              <a:t>1-  دکـتر </a:t>
            </a:r>
            <a:r>
              <a:rPr lang="fa-IR" sz="2400" b="1" dirty="0" smtClean="0">
                <a:solidFill>
                  <a:prstClr val="black"/>
                </a:solidFill>
                <a:cs typeface="B Nazanin" panose="00000400000000000000" pitchFamily="2" charset="-78"/>
              </a:rPr>
              <a:t>محمد  مهدی امام جمعه : </a:t>
            </a:r>
            <a:r>
              <a:rPr lang="fa-IR" sz="2400" b="1" dirty="0">
                <a:solidFill>
                  <a:prstClr val="black"/>
                </a:solidFill>
                <a:cs typeface="B Nazanin" panose="00000400000000000000" pitchFamily="2" charset="-78"/>
              </a:rPr>
              <a:t>مـعاون تـحـقیقات و فـنـاوری دانـشـگاه</a:t>
            </a:r>
          </a:p>
          <a:p>
            <a:pPr marL="0" lvl="0" indent="0" algn="r" rtl="1">
              <a:buNone/>
            </a:pPr>
            <a:r>
              <a:rPr lang="fa-IR" sz="2400" b="1" dirty="0">
                <a:solidFill>
                  <a:prstClr val="black"/>
                </a:solidFill>
                <a:cs typeface="B Nazanin" panose="00000400000000000000" pitchFamily="2" charset="-78"/>
              </a:rPr>
              <a:t>2- </a:t>
            </a:r>
            <a:r>
              <a:rPr lang="fa-IR" sz="2400" b="1" dirty="0" smtClean="0">
                <a:solidFill>
                  <a:prstClr val="black"/>
                </a:solidFill>
                <a:cs typeface="B Nazanin" panose="00000400000000000000" pitchFamily="2" charset="-78"/>
              </a:rPr>
              <a:t>دکترسید مهدی میر هاشمی : </a:t>
            </a:r>
            <a:r>
              <a:rPr lang="fa-IR" sz="2400" b="1" dirty="0">
                <a:solidFill>
                  <a:prstClr val="black"/>
                </a:solidFill>
                <a:cs typeface="B Nazanin" panose="00000400000000000000" pitchFamily="2" charset="-78"/>
              </a:rPr>
              <a:t>مدیر پژوهش </a:t>
            </a:r>
            <a:r>
              <a:rPr lang="fa-IR" sz="2400" b="1" dirty="0" smtClean="0">
                <a:solidFill>
                  <a:prstClr val="black"/>
                </a:solidFill>
                <a:cs typeface="B Nazanin" panose="00000400000000000000" pitchFamily="2" charset="-78"/>
              </a:rPr>
              <a:t>دانـشـگاه</a:t>
            </a:r>
          </a:p>
          <a:p>
            <a:pPr marL="0" lvl="0" indent="0" algn="r" rtl="1">
              <a:buNone/>
            </a:pPr>
            <a:r>
              <a:rPr lang="fa-IR" sz="2400" b="1" dirty="0" smtClean="0">
                <a:solidFill>
                  <a:prstClr val="black"/>
                </a:solidFill>
                <a:cs typeface="B Nazanin" panose="00000400000000000000" pitchFamily="2" charset="-78"/>
              </a:rPr>
              <a:t>3-دکتر سولماز فرخ زاد: مدیر هماهنگی مراکز توسعه تحقیقات بالینی</a:t>
            </a:r>
            <a:endParaRPr lang="fa-IR" sz="2400" b="1" dirty="0">
              <a:solidFill>
                <a:prstClr val="black"/>
              </a:solidFill>
              <a:cs typeface="B Nazanin" panose="00000400000000000000" pitchFamily="2" charset="-78"/>
            </a:endParaRPr>
          </a:p>
          <a:p>
            <a:pPr marL="0" lvl="0" indent="0" algn="r" rtl="1">
              <a:buNone/>
            </a:pPr>
            <a:r>
              <a:rPr lang="fa-IR" sz="2400" b="1" dirty="0" smtClean="0">
                <a:solidFill>
                  <a:prstClr val="black"/>
                </a:solidFill>
                <a:cs typeface="B Nazanin" panose="00000400000000000000" pitchFamily="2" charset="-78"/>
              </a:rPr>
              <a:t>4-مهناز لایقی فر : مسئول امور کارگاه ها و سمینارها و ارزیابی مراکز تحقیقاتی </a:t>
            </a:r>
            <a:endParaRPr lang="fa-IR" sz="2400" b="1" dirty="0">
              <a:solidFill>
                <a:prstClr val="black"/>
              </a:solidFill>
              <a:cs typeface="B Nazanin" panose="00000400000000000000" pitchFamily="2" charset="-78"/>
            </a:endParaRPr>
          </a:p>
          <a:p>
            <a:pPr marL="0" lvl="0" indent="0" algn="r" rtl="1">
              <a:buNone/>
            </a:pPr>
            <a:r>
              <a:rPr lang="fa-IR" sz="2400" b="1" dirty="0" smtClean="0">
                <a:solidFill>
                  <a:prstClr val="black"/>
                </a:solidFill>
                <a:cs typeface="B Nazanin" panose="00000400000000000000" pitchFamily="2" charset="-78"/>
              </a:rPr>
              <a:t>5- ساره جلالی : کارشناس مسئول فناوری اطلاعات معاونت تحقیقات و فناوری و برنامه رجیستری  </a:t>
            </a:r>
            <a:endParaRPr lang="fa-IR" sz="2400" b="1" dirty="0">
              <a:solidFill>
                <a:prstClr val="black"/>
              </a:solidFill>
              <a:cs typeface="B Nazanin" panose="00000400000000000000" pitchFamily="2" charset="-78"/>
            </a:endParaRPr>
          </a:p>
          <a:p>
            <a:pPr marL="0" indent="0" algn="r" rtl="1">
              <a:buNone/>
            </a:pPr>
            <a:endParaRPr lang="fa-IR" sz="4800" dirty="0" smtClean="0">
              <a:cs typeface="B Mitra" panose="00000400000000000000" pitchFamily="2" charset="-78"/>
            </a:endParaRPr>
          </a:p>
          <a:p>
            <a:pPr algn="r" rtl="1"/>
            <a:endParaRPr lang="fa-IR" dirty="0" smtClean="0">
              <a:cs typeface="B Mitra" panose="00000400000000000000" pitchFamily="2" charset="-78"/>
            </a:endParaRPr>
          </a:p>
          <a:p>
            <a:pPr algn="r" rt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27" y="4128082"/>
            <a:ext cx="1170858" cy="8593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8" y="1045029"/>
            <a:ext cx="1506257" cy="1539477"/>
          </a:xfrm>
          <a:prstGeom prst="rect">
            <a:avLst/>
          </a:prstGeom>
        </p:spPr>
      </p:pic>
      <p:pic>
        <p:nvPicPr>
          <p:cNvPr id="9" name="Picture 8"/>
          <p:cNvPicPr>
            <a:picLocks noChangeAspect="1"/>
          </p:cNvPicPr>
          <p:nvPr/>
        </p:nvPicPr>
        <p:blipFill>
          <a:blip r:embed="rId4"/>
          <a:stretch>
            <a:fillRect/>
          </a:stretch>
        </p:blipFill>
        <p:spPr>
          <a:xfrm>
            <a:off x="838200" y="2615411"/>
            <a:ext cx="1255885" cy="323116"/>
          </a:xfrm>
          <a:prstGeom prst="rect">
            <a:avLst/>
          </a:prstGeom>
        </p:spPr>
      </p:pic>
    </p:spTree>
    <p:extLst>
      <p:ext uri="{BB962C8B-B14F-4D97-AF65-F5344CB8AC3E}">
        <p14:creationId xmlns:p14="http://schemas.microsoft.com/office/powerpoint/2010/main" val="1672543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مبنای تصمیم گیری راه اندازی و توسعه ثبت بیماری</a:t>
            </a:r>
            <a:endParaRPr lang="en-US" dirty="0">
              <a:cs typeface="B Homa"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3644583"/>
              </p:ext>
            </p:extLst>
          </p:nvPr>
        </p:nvGraphicFramePr>
        <p:xfrm>
          <a:off x="838200" y="1825625"/>
          <a:ext cx="10515600" cy="4846320"/>
        </p:xfrm>
        <a:graphic>
          <a:graphicData uri="http://schemas.openxmlformats.org/drawingml/2006/table">
            <a:tbl>
              <a:tblPr firstRow="1" bandRow="1">
                <a:tableStyleId>{22838BEF-8BB2-4498-84A7-C5851F593DF1}</a:tableStyleId>
              </a:tblPr>
              <a:tblGrid>
                <a:gridCol w="5257800">
                  <a:extLst>
                    <a:ext uri="{9D8B030D-6E8A-4147-A177-3AD203B41FA5}">
                      <a16:colId xmlns:a16="http://schemas.microsoft.com/office/drawing/2014/main" xmlns="" val="779473563"/>
                    </a:ext>
                  </a:extLst>
                </a:gridCol>
                <a:gridCol w="5257800">
                  <a:extLst>
                    <a:ext uri="{9D8B030D-6E8A-4147-A177-3AD203B41FA5}">
                      <a16:colId xmlns:a16="http://schemas.microsoft.com/office/drawing/2014/main" xmlns="" val="1041643887"/>
                    </a:ext>
                  </a:extLst>
                </a:gridCol>
              </a:tblGrid>
              <a:tr h="370840">
                <a:tc>
                  <a:txBody>
                    <a:bodyPr/>
                    <a:lstStyle/>
                    <a:p>
                      <a:pPr algn="ctr" rtl="1"/>
                      <a:r>
                        <a:rPr lang="fa-IR" sz="2800" dirty="0" smtClean="0">
                          <a:cs typeface="B Homa" panose="00000400000000000000" pitchFamily="2" charset="-78"/>
                        </a:rPr>
                        <a:t>عوامل خارجی</a:t>
                      </a:r>
                    </a:p>
                  </a:txBody>
                  <a:tcPr marL="111855" marR="111855"/>
                </a:tc>
                <a:tc>
                  <a:txBody>
                    <a:bodyPr/>
                    <a:lstStyle/>
                    <a:p>
                      <a:pPr marL="0" algn="ctr" defTabSz="457200" rtl="1" eaLnBrk="1" latinLnBrk="0" hangingPunct="1"/>
                      <a:r>
                        <a:rPr lang="fa-IR" sz="2800" kern="1200" dirty="0" smtClean="0">
                          <a:cs typeface="B Homa" panose="00000400000000000000" pitchFamily="2" charset="-78"/>
                        </a:rPr>
                        <a:t>عوامل داخلی</a:t>
                      </a:r>
                      <a:endParaRPr lang="en-US" sz="2800" b="1" kern="1200" dirty="0">
                        <a:solidFill>
                          <a:schemeClr val="bg1"/>
                        </a:solidFill>
                        <a:latin typeface="+mn-lt"/>
                        <a:ea typeface="+mn-ea"/>
                        <a:cs typeface="B Homa" panose="00000400000000000000" pitchFamily="2" charset="-78"/>
                      </a:endParaRPr>
                    </a:p>
                  </a:txBody>
                  <a:tcPr marL="111855" marR="111855"/>
                </a:tc>
                <a:extLst>
                  <a:ext uri="{0D108BD9-81ED-4DB2-BD59-A6C34878D82A}">
                    <a16:rowId xmlns:a16="http://schemas.microsoft.com/office/drawing/2014/main" xmlns="" val="700743277"/>
                  </a:ext>
                </a:extLst>
              </a:tr>
              <a:tr h="370840">
                <a:tc>
                  <a:txBody>
                    <a:bodyPr/>
                    <a:lstStyle/>
                    <a:p>
                      <a:pPr marL="0" algn="ctr" defTabSz="457200" rtl="1" eaLnBrk="1" latinLnBrk="0" hangingPunct="1"/>
                      <a:r>
                        <a:rPr lang="fa-IR" sz="2400" b="1" kern="1200" dirty="0" smtClean="0">
                          <a:solidFill>
                            <a:srgbClr val="0070C0"/>
                          </a:solidFill>
                          <a:latin typeface="+mn-lt"/>
                          <a:ea typeface="+mn-ea"/>
                          <a:cs typeface="B Mitra" panose="00000400000000000000" pitchFamily="2" charset="-78"/>
                        </a:rPr>
                        <a:t>فرصتها</a:t>
                      </a:r>
                    </a:p>
                    <a:p>
                      <a:pPr algn="ctr" rtl="1"/>
                      <a:endParaRPr lang="fa-IR" sz="2400" dirty="0" smtClean="0">
                        <a:cs typeface="B Homa" panose="00000400000000000000" pitchFamily="2" charset="-78"/>
                      </a:endParaRPr>
                    </a:p>
                    <a:p>
                      <a:pPr marL="342900" indent="-342900" algn="r" rtl="1">
                        <a:buFont typeface="Wingdings" panose="05000000000000000000" pitchFamily="2" charset="2"/>
                        <a:buChar char="ü"/>
                      </a:pPr>
                      <a:r>
                        <a:rPr lang="fa-IR" sz="2400" kern="1200" dirty="0" smtClean="0">
                          <a:solidFill>
                            <a:schemeClr val="dk1"/>
                          </a:solidFill>
                          <a:latin typeface="+mn-lt"/>
                          <a:ea typeface="+mn-ea"/>
                          <a:cs typeface="B Mitra" panose="00000400000000000000" pitchFamily="2" charset="-78"/>
                        </a:rPr>
                        <a:t>وجود برنامه هاي ثبت موفق درکشور</a:t>
                      </a:r>
                    </a:p>
                    <a:p>
                      <a:pPr marL="342900" indent="-342900" algn="r" rtl="1">
                        <a:buFont typeface="Wingdings" panose="05000000000000000000" pitchFamily="2" charset="2"/>
                        <a:buChar char="ü"/>
                      </a:pPr>
                      <a:r>
                        <a:rPr lang="fa-IR" sz="2400" kern="1200" dirty="0" smtClean="0">
                          <a:solidFill>
                            <a:schemeClr val="dk1"/>
                          </a:solidFill>
                          <a:latin typeface="+mn-lt"/>
                          <a:ea typeface="+mn-ea"/>
                          <a:cs typeface="B Mitra" panose="00000400000000000000" pitchFamily="2" charset="-78"/>
                        </a:rPr>
                        <a:t>ارتباطات بين المللی</a:t>
                      </a:r>
                    </a:p>
                    <a:p>
                      <a:pPr marL="342900" indent="-342900" algn="r" rtl="1">
                        <a:buFont typeface="Wingdings" panose="05000000000000000000" pitchFamily="2" charset="2"/>
                        <a:buChar char="ü"/>
                      </a:pPr>
                      <a:r>
                        <a:rPr lang="fa-IR" sz="2400" kern="1200" dirty="0" smtClean="0">
                          <a:solidFill>
                            <a:schemeClr val="dk1"/>
                          </a:solidFill>
                          <a:latin typeface="+mn-lt"/>
                          <a:ea typeface="+mn-ea"/>
                          <a:cs typeface="B Mitra" panose="00000400000000000000" pitchFamily="2" charset="-78"/>
                        </a:rPr>
                        <a:t>حمایت بخش خصوصی</a:t>
                      </a:r>
                    </a:p>
                    <a:p>
                      <a:pPr marL="342900" indent="-342900" algn="r" rtl="1">
                        <a:buFont typeface="Wingdings" panose="05000000000000000000" pitchFamily="2" charset="2"/>
                        <a:buChar char="ü"/>
                      </a:pPr>
                      <a:r>
                        <a:rPr lang="fa-IR" sz="2400" kern="1200" dirty="0" smtClean="0">
                          <a:solidFill>
                            <a:schemeClr val="dk1"/>
                          </a:solidFill>
                          <a:latin typeface="+mn-lt"/>
                          <a:ea typeface="+mn-ea"/>
                          <a:cs typeface="B Mitra" panose="00000400000000000000" pitchFamily="2" charset="-78"/>
                        </a:rPr>
                        <a:t>حمایت وزارت بهداشت</a:t>
                      </a:r>
                    </a:p>
                    <a:p>
                      <a:pPr marL="342900" indent="-342900" algn="r" rtl="1">
                        <a:buFont typeface="Wingdings" panose="05000000000000000000" pitchFamily="2" charset="2"/>
                        <a:buChar char="ü"/>
                      </a:pPr>
                      <a:r>
                        <a:rPr lang="fa-IR" sz="2400" kern="1200" dirty="0" smtClean="0">
                          <a:solidFill>
                            <a:schemeClr val="dk1"/>
                          </a:solidFill>
                          <a:latin typeface="+mn-lt"/>
                          <a:ea typeface="+mn-ea"/>
                          <a:cs typeface="B Mitra" panose="00000400000000000000" pitchFamily="2" charset="-78"/>
                        </a:rPr>
                        <a:t>برگزاري کارگاه ها و سمينارهاي آموزشی</a:t>
                      </a:r>
                    </a:p>
                    <a:p>
                      <a:pPr algn="ctr" rtl="1"/>
                      <a:endParaRPr lang="fa-IR" sz="2400" dirty="0" smtClean="0">
                        <a:cs typeface="B Homa" panose="00000400000000000000" pitchFamily="2" charset="-78"/>
                      </a:endParaRPr>
                    </a:p>
                    <a:p>
                      <a:pPr algn="ctr" rtl="1"/>
                      <a:endParaRPr lang="fa-IR" sz="2400" dirty="0" smtClean="0">
                        <a:cs typeface="B Homa" panose="00000400000000000000" pitchFamily="2" charset="-78"/>
                      </a:endParaRPr>
                    </a:p>
                  </a:txBody>
                  <a:tcPr marL="111855" marR="111855"/>
                </a:tc>
                <a:tc>
                  <a:txBody>
                    <a:bodyPr/>
                    <a:lstStyle/>
                    <a:p>
                      <a:pPr algn="ctr" rtl="1"/>
                      <a:r>
                        <a:rPr lang="fa-IR" sz="2400" b="1" dirty="0" smtClean="0">
                          <a:solidFill>
                            <a:srgbClr val="0070C0"/>
                          </a:solidFill>
                          <a:cs typeface="B Mitra" panose="00000400000000000000" pitchFamily="2" charset="-78"/>
                        </a:rPr>
                        <a:t>قوت</a:t>
                      </a:r>
                      <a:r>
                        <a:rPr lang="fa-IR" sz="2400" b="1" baseline="0" dirty="0" smtClean="0">
                          <a:solidFill>
                            <a:srgbClr val="0070C0"/>
                          </a:solidFill>
                          <a:cs typeface="B Mitra" panose="00000400000000000000" pitchFamily="2" charset="-78"/>
                        </a:rPr>
                        <a:t> ها</a:t>
                      </a:r>
                    </a:p>
                    <a:p>
                      <a:pPr marL="342900" indent="-342900" algn="r" rtl="1">
                        <a:buFont typeface="Wingdings" panose="05000000000000000000" pitchFamily="2" charset="2"/>
                        <a:buChar char="ü"/>
                      </a:pPr>
                      <a:r>
                        <a:rPr lang="fa-IR" sz="2400" dirty="0" smtClean="0">
                          <a:cs typeface="B Mitra" panose="00000400000000000000" pitchFamily="2" charset="-78"/>
                        </a:rPr>
                        <a:t> عزم و حمایت مسئولين دانشگاه</a:t>
                      </a:r>
                    </a:p>
                    <a:p>
                      <a:pPr marL="342900" indent="-342900" algn="r" rtl="1">
                        <a:buFont typeface="Wingdings" panose="05000000000000000000" pitchFamily="2" charset="2"/>
                        <a:buChar char="ü"/>
                      </a:pPr>
                      <a:r>
                        <a:rPr lang="fa-IR" sz="2400" dirty="0" smtClean="0">
                          <a:cs typeface="B Mitra" panose="00000400000000000000" pitchFamily="2" charset="-78"/>
                        </a:rPr>
                        <a:t>محققين برجسته و علقمند</a:t>
                      </a:r>
                    </a:p>
                    <a:p>
                      <a:pPr marL="342900" indent="-342900" algn="r" rtl="1">
                        <a:buFont typeface="Wingdings" panose="05000000000000000000" pitchFamily="2" charset="2"/>
                        <a:buChar char="ü"/>
                      </a:pPr>
                      <a:r>
                        <a:rPr lang="fa-IR" sz="2400" dirty="0" smtClean="0">
                          <a:cs typeface="B Mitra" panose="00000400000000000000" pitchFamily="2" charset="-78"/>
                        </a:rPr>
                        <a:t>مراکز تحقيقاتی موفق</a:t>
                      </a:r>
                    </a:p>
                    <a:p>
                      <a:pPr marL="342900" indent="-342900" algn="r" rtl="1">
                        <a:buFont typeface="Wingdings" panose="05000000000000000000" pitchFamily="2" charset="2"/>
                        <a:buChar char="ü"/>
                      </a:pPr>
                      <a:r>
                        <a:rPr lang="fa-IR" sz="2400" dirty="0" smtClean="0">
                          <a:cs typeface="B Mitra" panose="00000400000000000000" pitchFamily="2" charset="-78"/>
                        </a:rPr>
                        <a:t>تجربه و دانش ثبت بيماري</a:t>
                      </a:r>
                    </a:p>
                    <a:p>
                      <a:pPr marL="342900" indent="-342900" algn="r" rtl="1">
                        <a:buFont typeface="Wingdings" panose="05000000000000000000" pitchFamily="2" charset="2"/>
                        <a:buChar char="ü"/>
                      </a:pPr>
                      <a:r>
                        <a:rPr lang="fa-IR" sz="2400" dirty="0" smtClean="0">
                          <a:cs typeface="B Mitra" panose="00000400000000000000" pitchFamily="2" charset="-78"/>
                        </a:rPr>
                        <a:t>وجود بيماران و آزمودنی</a:t>
                      </a:r>
                    </a:p>
                    <a:p>
                      <a:pPr marL="342900" indent="-342900" algn="r" rtl="1">
                        <a:buFont typeface="Wingdings" panose="05000000000000000000" pitchFamily="2" charset="2"/>
                        <a:buChar char="ü"/>
                      </a:pPr>
                      <a:r>
                        <a:rPr lang="fa-IR" sz="2400" dirty="0" smtClean="0">
                          <a:cs typeface="B Mitra" panose="00000400000000000000" pitchFamily="2" charset="-78"/>
                        </a:rPr>
                        <a:t>زیر ساخت و ظرفيت انفورماتيک</a:t>
                      </a:r>
                    </a:p>
                    <a:p>
                      <a:pPr marL="342900" indent="-342900" algn="r" rtl="1">
                        <a:buFont typeface="Wingdings" panose="05000000000000000000" pitchFamily="2" charset="2"/>
                        <a:buChar char="ü"/>
                      </a:pPr>
                      <a:r>
                        <a:rPr lang="fa-IR" sz="2400" dirty="0" smtClean="0">
                          <a:cs typeface="B Mitra" panose="00000400000000000000" pitchFamily="2" charset="-78"/>
                        </a:rPr>
                        <a:t>موضوع اختصاصی منطقه</a:t>
                      </a:r>
                      <a:endParaRPr lang="en-US" sz="2400" dirty="0">
                        <a:cs typeface="B Mitra" panose="00000400000000000000" pitchFamily="2" charset="-78"/>
                      </a:endParaRPr>
                    </a:p>
                  </a:txBody>
                  <a:tcPr marL="111855" marR="111855"/>
                </a:tc>
                <a:extLst>
                  <a:ext uri="{0D108BD9-81ED-4DB2-BD59-A6C34878D82A}">
                    <a16:rowId xmlns:a16="http://schemas.microsoft.com/office/drawing/2014/main" xmlns="" val="767917602"/>
                  </a:ext>
                </a:extLst>
              </a:tr>
              <a:tr h="370840">
                <a:tc>
                  <a:txBody>
                    <a:bodyPr/>
                    <a:lstStyle/>
                    <a:p>
                      <a:pPr algn="ctr" rtl="1"/>
                      <a:r>
                        <a:rPr lang="fa-IR" sz="2800" b="1" kern="1200" dirty="0" smtClean="0">
                          <a:solidFill>
                            <a:schemeClr val="dk1"/>
                          </a:solidFill>
                          <a:latin typeface="+mn-lt"/>
                          <a:ea typeface="+mn-ea"/>
                          <a:cs typeface="B Homa" panose="00000400000000000000" pitchFamily="2" charset="-78"/>
                        </a:rPr>
                        <a:t>تهدیدها</a:t>
                      </a:r>
                    </a:p>
                    <a:p>
                      <a:pPr algn="ctr" rtl="1"/>
                      <a:r>
                        <a:rPr kumimoji="0" lang="fa-IR" sz="2400" b="0" i="0" u="none" strike="noStrike" kern="1200" cap="none" spc="0" normalizeH="0" baseline="0" noProof="0" dirty="0" smtClean="0">
                          <a:ln>
                            <a:noFill/>
                          </a:ln>
                          <a:solidFill>
                            <a:prstClr val="black"/>
                          </a:solidFill>
                          <a:effectLst/>
                          <a:uLnTx/>
                          <a:uFillTx/>
                          <a:latin typeface="+mn-lt"/>
                          <a:ea typeface="+mn-ea"/>
                          <a:cs typeface="B Mitra" panose="00000400000000000000" pitchFamily="2" charset="-78"/>
                        </a:rPr>
                        <a:t>رقبا</a:t>
                      </a:r>
                      <a:endParaRPr lang="fa-IR" sz="2400" dirty="0" smtClean="0">
                        <a:cs typeface="B Homa" panose="00000400000000000000" pitchFamily="2" charset="-78"/>
                      </a:endParaRPr>
                    </a:p>
                  </a:txBody>
                  <a:tcPr marL="111855" marR="111855"/>
                </a:tc>
                <a:tc>
                  <a:txBody>
                    <a:bodyPr/>
                    <a:lstStyle/>
                    <a:p>
                      <a:pPr marL="0" algn="ctr" defTabSz="457200" rtl="1" eaLnBrk="1" latinLnBrk="0" hangingPunct="1"/>
                      <a:r>
                        <a:rPr lang="fa-IR" sz="2800" b="1" kern="1200" dirty="0" smtClean="0">
                          <a:solidFill>
                            <a:schemeClr val="dk1"/>
                          </a:solidFill>
                          <a:latin typeface="+mn-lt"/>
                          <a:ea typeface="+mn-ea"/>
                          <a:cs typeface="B Homa" panose="00000400000000000000" pitchFamily="2" charset="-78"/>
                        </a:rPr>
                        <a:t>ضعف ها</a:t>
                      </a:r>
                    </a:p>
                    <a:p>
                      <a:pPr marL="0" algn="ctr" defTabSz="457200" rtl="1" eaLnBrk="1" latinLnBrk="0" hangingPunct="1"/>
                      <a:r>
                        <a:rPr lang="fa-IR" sz="2800" b="1" kern="1200" dirty="0" smtClean="0">
                          <a:solidFill>
                            <a:schemeClr val="dk1"/>
                          </a:solidFill>
                          <a:latin typeface="+mn-lt"/>
                          <a:ea typeface="+mn-ea"/>
                          <a:cs typeface="B Homa" panose="00000400000000000000" pitchFamily="2" charset="-78"/>
                        </a:rPr>
                        <a:t>؟</a:t>
                      </a:r>
                      <a:endParaRPr lang="en-US" sz="2800" b="1" kern="1200" dirty="0">
                        <a:solidFill>
                          <a:schemeClr val="dk1"/>
                        </a:solidFill>
                        <a:latin typeface="+mn-lt"/>
                        <a:ea typeface="+mn-ea"/>
                        <a:cs typeface="B Homa" panose="00000400000000000000" pitchFamily="2" charset="-78"/>
                      </a:endParaRPr>
                    </a:p>
                  </a:txBody>
                  <a:tcPr marL="111855" marR="111855"/>
                </a:tc>
                <a:extLst>
                  <a:ext uri="{0D108BD9-81ED-4DB2-BD59-A6C34878D82A}">
                    <a16:rowId xmlns:a16="http://schemas.microsoft.com/office/drawing/2014/main" xmlns="" val="4244907437"/>
                  </a:ext>
                </a:extLst>
              </a:tr>
            </a:tbl>
          </a:graphicData>
        </a:graphic>
      </p:graphicFrame>
    </p:spTree>
    <p:extLst>
      <p:ext uri="{BB962C8B-B14F-4D97-AF65-F5344CB8AC3E}">
        <p14:creationId xmlns:p14="http://schemas.microsoft.com/office/powerpoint/2010/main" val="3078237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8386"/>
            <a:ext cx="8596668" cy="1229958"/>
          </a:xfrm>
        </p:spPr>
        <p:txBody>
          <a:bodyPr>
            <a:normAutofit fontScale="90000"/>
          </a:bodyPr>
          <a:lstStyle/>
          <a:p>
            <a:pPr algn="r"/>
            <a:r>
              <a:rPr lang="fa-IR" dirty="0">
                <a:solidFill>
                  <a:srgbClr val="EB157A"/>
                </a:solidFill>
                <a:latin typeface="FreeSerif"/>
                <a:cs typeface="B Homa" panose="00000400000000000000" pitchFamily="2" charset="-78"/>
              </a:rPr>
              <a:t>ثبت بیماری ها و پیامدهای </a:t>
            </a:r>
            <a:r>
              <a:rPr lang="fa-IR" dirty="0" smtClean="0">
                <a:solidFill>
                  <a:srgbClr val="EB157A"/>
                </a:solidFill>
                <a:latin typeface="FreeSerif"/>
                <a:cs typeface="B Homa" panose="00000400000000000000" pitchFamily="2" charset="-78"/>
              </a:rPr>
              <a:t>سلامت </a:t>
            </a:r>
            <a:r>
              <a:rPr lang="fa-IR" dirty="0">
                <a:solidFill>
                  <a:srgbClr val="EB157A"/>
                </a:solidFill>
                <a:latin typeface="FreeSerif"/>
                <a:cs typeface="B Homa" panose="00000400000000000000" pitchFamily="2" charset="-78"/>
              </a:rPr>
              <a:t>در سوئد</a:t>
            </a:r>
            <a:br>
              <a:rPr lang="fa-IR" dirty="0">
                <a:solidFill>
                  <a:srgbClr val="EB157A"/>
                </a:solidFill>
                <a:latin typeface="FreeSerif"/>
                <a:cs typeface="B Homa" panose="00000400000000000000" pitchFamily="2" charset="-78"/>
              </a:rPr>
            </a:br>
            <a:r>
              <a:rPr lang="fa-IR" sz="2400" dirty="0">
                <a:solidFill>
                  <a:srgbClr val="EB157A"/>
                </a:solidFill>
                <a:latin typeface="FreeSans"/>
                <a:cs typeface="B Homa" panose="00000400000000000000" pitchFamily="2" charset="-78"/>
              </a:rPr>
              <a:t>(</a:t>
            </a:r>
            <a:r>
              <a:rPr lang="fa-IR" sz="2400" dirty="0">
                <a:solidFill>
                  <a:srgbClr val="EB157A"/>
                </a:solidFill>
                <a:latin typeface="FreeSerif"/>
                <a:cs typeface="B Homa" panose="00000400000000000000" pitchFamily="2" charset="-78"/>
              </a:rPr>
              <a:t>بیش از </a:t>
            </a:r>
            <a:r>
              <a:rPr lang="fa-IR" sz="2400" dirty="0">
                <a:solidFill>
                  <a:srgbClr val="EB157A"/>
                </a:solidFill>
                <a:latin typeface="FreeSans"/>
                <a:cs typeface="B Homa" panose="00000400000000000000" pitchFamily="2" charset="-78"/>
              </a:rPr>
              <a:t>100 </a:t>
            </a:r>
            <a:r>
              <a:rPr lang="fa-IR" sz="2400" dirty="0">
                <a:solidFill>
                  <a:srgbClr val="EB157A"/>
                </a:solidFill>
                <a:latin typeface="FreeSerif"/>
                <a:cs typeface="B Homa" panose="00000400000000000000" pitchFamily="2" charset="-78"/>
              </a:rPr>
              <a:t>برنامه ثبت ملی</a:t>
            </a:r>
            <a:r>
              <a:rPr lang="fa-IR" sz="2400" dirty="0">
                <a:solidFill>
                  <a:srgbClr val="EB157A"/>
                </a:solidFill>
                <a:latin typeface="FreeSans"/>
                <a:cs typeface="B Homa" panose="00000400000000000000" pitchFamily="2" charset="-78"/>
              </a:rPr>
              <a:t>)</a:t>
            </a:r>
            <a:endParaRPr lang="en-US" dirty="0">
              <a:cs typeface="B Homa" panose="00000400000000000000" pitchFamily="2" charset="-78"/>
            </a:endParaRPr>
          </a:p>
        </p:txBody>
      </p:sp>
      <p:sp>
        <p:nvSpPr>
          <p:cNvPr id="3" name="Content Placeholder 2"/>
          <p:cNvSpPr>
            <a:spLocks noGrp="1"/>
          </p:cNvSpPr>
          <p:nvPr>
            <p:ph idx="1"/>
          </p:nvPr>
        </p:nvSpPr>
        <p:spPr>
          <a:xfrm>
            <a:off x="569757" y="1226372"/>
            <a:ext cx="8596668" cy="5593976"/>
          </a:xfrm>
        </p:spPr>
        <p:txBody>
          <a:bodyPr>
            <a:noAutofit/>
          </a:bodyPr>
          <a:lstStyle/>
          <a:p>
            <a:r>
              <a:rPr lang="en-US" sz="1300" dirty="0" smtClean="0"/>
              <a:t> </a:t>
            </a:r>
            <a:r>
              <a:rPr lang="en-US" sz="1300" dirty="0"/>
              <a:t>Swedish Medical Birth Registry (1973)</a:t>
            </a:r>
          </a:p>
          <a:p>
            <a:r>
              <a:rPr lang="en-US" sz="1300" dirty="0"/>
              <a:t>The National Patient Register (1987)</a:t>
            </a:r>
          </a:p>
          <a:p>
            <a:r>
              <a:rPr lang="en-US" sz="1300" dirty="0"/>
              <a:t>Register on prescribed pharmaceuticals (205)</a:t>
            </a:r>
          </a:p>
          <a:p>
            <a:r>
              <a:rPr lang="en-US" sz="1300" dirty="0"/>
              <a:t>The Swedish Cancer Registry (1958)</a:t>
            </a:r>
          </a:p>
          <a:p>
            <a:r>
              <a:rPr lang="en-US" sz="1300" dirty="0"/>
              <a:t>The Swedish Birth Defect Registry (1964)</a:t>
            </a:r>
          </a:p>
          <a:p>
            <a:r>
              <a:rPr lang="en-US" sz="1300" dirty="0"/>
              <a:t>The Cause of Death register (1911)</a:t>
            </a:r>
          </a:p>
          <a:p>
            <a:r>
              <a:rPr lang="en-US" sz="1300" dirty="0"/>
              <a:t>Respiratory Failure Registry (2004)</a:t>
            </a:r>
          </a:p>
          <a:p>
            <a:r>
              <a:rPr lang="en-US" sz="1300" dirty="0"/>
              <a:t>Swedish Coronary Angiography and Angioplasty Registry (1998)</a:t>
            </a:r>
          </a:p>
          <a:p>
            <a:r>
              <a:rPr lang="en-US" sz="1300" dirty="0"/>
              <a:t>Swedish Heart Surgery Registry (1992)</a:t>
            </a:r>
          </a:p>
          <a:p>
            <a:r>
              <a:rPr lang="en-US" sz="1300" dirty="0"/>
              <a:t>Registry on Cardiac Intensive Care (1989)</a:t>
            </a:r>
          </a:p>
          <a:p>
            <a:r>
              <a:rPr lang="en-US" sz="1300" dirty="0"/>
              <a:t>National Quality Register for Stroke (1994)</a:t>
            </a:r>
          </a:p>
          <a:p>
            <a:r>
              <a:rPr lang="en-US" sz="1300" dirty="0"/>
              <a:t>Vascular Registry in Sweden (1994)</a:t>
            </a:r>
          </a:p>
          <a:p>
            <a:r>
              <a:rPr lang="en-US" sz="1300" dirty="0"/>
              <a:t>Grown-Up Congenital Heart Disease Registry (1998)</a:t>
            </a:r>
          </a:p>
          <a:p>
            <a:r>
              <a:rPr lang="en-US" sz="1300" dirty="0"/>
              <a:t>Swedish Hernia Registry (1992)</a:t>
            </a:r>
          </a:p>
          <a:p>
            <a:r>
              <a:rPr lang="en-US" sz="1300" dirty="0"/>
              <a:t>National Hip Fracture Registry (1988)</a:t>
            </a:r>
          </a:p>
          <a:p>
            <a:r>
              <a:rPr lang="en-US" sz="1300" dirty="0"/>
              <a:t>Swedish Knee Arthroplasty Register (1988)</a:t>
            </a:r>
          </a:p>
          <a:p>
            <a:r>
              <a:rPr lang="en-US" sz="1300" dirty="0"/>
              <a:t>............</a:t>
            </a:r>
          </a:p>
        </p:txBody>
      </p:sp>
    </p:spTree>
    <p:extLst>
      <p:ext uri="{BB962C8B-B14F-4D97-AF65-F5344CB8AC3E}">
        <p14:creationId xmlns:p14="http://schemas.microsoft.com/office/powerpoint/2010/main" val="1990169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rgbClr val="EB157A"/>
                </a:solidFill>
                <a:latin typeface="FreeSerif"/>
                <a:cs typeface="B Homa" panose="00000400000000000000" pitchFamily="2" charset="-78"/>
              </a:rPr>
              <a:t>ثبت بیماری ها و پیامدهای </a:t>
            </a:r>
            <a:r>
              <a:rPr lang="fa-IR" sz="4000" dirty="0" smtClean="0">
                <a:solidFill>
                  <a:srgbClr val="EB157A"/>
                </a:solidFill>
                <a:latin typeface="FreeSerif"/>
                <a:cs typeface="B Homa" panose="00000400000000000000" pitchFamily="2" charset="-78"/>
              </a:rPr>
              <a:t>سلامت </a:t>
            </a:r>
            <a:r>
              <a:rPr lang="fa-IR" sz="4000" dirty="0">
                <a:solidFill>
                  <a:srgbClr val="EB157A"/>
                </a:solidFill>
                <a:latin typeface="FreeSerif"/>
                <a:cs typeface="B Homa" panose="00000400000000000000" pitchFamily="2" charset="-78"/>
              </a:rPr>
              <a:t>در آمریکا</a:t>
            </a:r>
            <a:endParaRPr lang="en-US" sz="4000" dirty="0">
              <a:cs typeface="B Homa" panose="00000400000000000000" pitchFamily="2" charset="-78"/>
            </a:endParaRPr>
          </a:p>
        </p:txBody>
      </p:sp>
      <p:sp>
        <p:nvSpPr>
          <p:cNvPr id="3" name="Content Placeholder 2"/>
          <p:cNvSpPr>
            <a:spLocks noGrp="1"/>
          </p:cNvSpPr>
          <p:nvPr>
            <p:ph idx="1"/>
          </p:nvPr>
        </p:nvSpPr>
        <p:spPr>
          <a:xfrm>
            <a:off x="677334" y="1237129"/>
            <a:ext cx="8596668" cy="5620871"/>
          </a:xfrm>
        </p:spPr>
        <p:txBody>
          <a:bodyPr>
            <a:normAutofit fontScale="70000" lnSpcReduction="20000"/>
          </a:bodyPr>
          <a:lstStyle/>
          <a:p>
            <a:r>
              <a:rPr lang="en-US" dirty="0" smtClean="0"/>
              <a:t>The </a:t>
            </a:r>
            <a:r>
              <a:rPr lang="en-US" dirty="0"/>
              <a:t>National Exposure Registry</a:t>
            </a:r>
          </a:p>
          <a:p>
            <a:r>
              <a:rPr lang="en-US" dirty="0" smtClean="0"/>
              <a:t>Immunization </a:t>
            </a:r>
            <a:r>
              <a:rPr lang="en-US" dirty="0"/>
              <a:t>registries</a:t>
            </a:r>
          </a:p>
          <a:p>
            <a:r>
              <a:rPr lang="en-US" dirty="0" smtClean="0"/>
              <a:t>Insulin-dependent </a:t>
            </a:r>
            <a:r>
              <a:rPr lang="en-US" dirty="0"/>
              <a:t>Diabetes Mellitus Registries</a:t>
            </a:r>
          </a:p>
          <a:p>
            <a:r>
              <a:rPr lang="en-US" dirty="0" smtClean="0"/>
              <a:t>The </a:t>
            </a:r>
            <a:r>
              <a:rPr lang="en-US" dirty="0"/>
              <a:t>United States Eye Injury Registry</a:t>
            </a:r>
          </a:p>
          <a:p>
            <a:r>
              <a:rPr lang="en-US" dirty="0" smtClean="0"/>
              <a:t>Rare </a:t>
            </a:r>
            <a:r>
              <a:rPr lang="en-US" dirty="0"/>
              <a:t>disease registries</a:t>
            </a:r>
          </a:p>
          <a:p>
            <a:r>
              <a:rPr lang="en-US" dirty="0" smtClean="0"/>
              <a:t>Breast </a:t>
            </a:r>
            <a:r>
              <a:rPr lang="en-US" dirty="0"/>
              <a:t>Cancer Surveillance Consortium</a:t>
            </a:r>
          </a:p>
          <a:p>
            <a:r>
              <a:rPr lang="en-US" dirty="0" smtClean="0"/>
              <a:t>Breast </a:t>
            </a:r>
            <a:r>
              <a:rPr lang="en-US" dirty="0"/>
              <a:t>Cancer Family Registry</a:t>
            </a:r>
          </a:p>
          <a:p>
            <a:r>
              <a:rPr lang="en-US" dirty="0" smtClean="0"/>
              <a:t>Bronchiectasis </a:t>
            </a:r>
            <a:r>
              <a:rPr lang="en-US" dirty="0"/>
              <a:t>Research Registry</a:t>
            </a:r>
          </a:p>
          <a:p>
            <a:r>
              <a:rPr lang="en-US" dirty="0" smtClean="0"/>
              <a:t>Cancer </a:t>
            </a:r>
            <a:r>
              <a:rPr lang="en-US" dirty="0"/>
              <a:t>Genetics Network</a:t>
            </a:r>
          </a:p>
          <a:p>
            <a:r>
              <a:rPr lang="en-US" dirty="0" smtClean="0"/>
              <a:t>Clinical </a:t>
            </a:r>
            <a:r>
              <a:rPr lang="en-US" dirty="0"/>
              <a:t>Trials Public Data Share Website</a:t>
            </a:r>
          </a:p>
          <a:p>
            <a:r>
              <a:rPr lang="en-US" dirty="0" smtClean="0"/>
              <a:t>Colon </a:t>
            </a:r>
            <a:r>
              <a:rPr lang="en-US" dirty="0"/>
              <a:t>Family Cancer Registry</a:t>
            </a:r>
          </a:p>
          <a:p>
            <a:r>
              <a:rPr lang="en-US" dirty="0" smtClean="0"/>
              <a:t>CDNA </a:t>
            </a:r>
            <a:r>
              <a:rPr lang="en-US" dirty="0"/>
              <a:t>Registry for Diseases</a:t>
            </a:r>
          </a:p>
          <a:p>
            <a:r>
              <a:rPr lang="en-US" dirty="0" smtClean="0"/>
              <a:t>DS-Connect</a:t>
            </a:r>
            <a:r>
              <a:rPr lang="en-US" dirty="0"/>
              <a:t>: the NIH Down Syndrome Consortium Registry</a:t>
            </a:r>
          </a:p>
          <a:p>
            <a:r>
              <a:rPr lang="en-US" dirty="0" err="1" smtClean="0"/>
              <a:t>eyeGENE</a:t>
            </a:r>
            <a:r>
              <a:rPr lang="en-US" dirty="0"/>
              <a:t>: The National Ophthalmic Disease Genotyping and Phenotyping</a:t>
            </a:r>
          </a:p>
          <a:p>
            <a:r>
              <a:rPr lang="en-US" dirty="0"/>
              <a:t>Network</a:t>
            </a:r>
          </a:p>
          <a:p>
            <a:r>
              <a:rPr lang="en-US" dirty="0" smtClean="0"/>
              <a:t> </a:t>
            </a:r>
            <a:r>
              <a:rPr lang="en-US" dirty="0"/>
              <a:t>..............</a:t>
            </a:r>
          </a:p>
        </p:txBody>
      </p:sp>
    </p:spTree>
    <p:extLst>
      <p:ext uri="{BB962C8B-B14F-4D97-AF65-F5344CB8AC3E}">
        <p14:creationId xmlns:p14="http://schemas.microsoft.com/office/powerpoint/2010/main" val="1496030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9501"/>
          </a:xfrm>
        </p:spPr>
        <p:txBody>
          <a:bodyPr/>
          <a:lstStyle/>
          <a:p>
            <a:pPr algn="r" rtl="1"/>
            <a:r>
              <a:rPr lang="fa-IR" dirty="0">
                <a:solidFill>
                  <a:srgbClr val="EB157A"/>
                </a:solidFill>
                <a:latin typeface="FreeSerif"/>
                <a:cs typeface="B Homa" panose="00000400000000000000" pitchFamily="2" charset="-78"/>
              </a:rPr>
              <a:t>دستاوردهاي برنامه تا کنون</a:t>
            </a:r>
            <a:endParaRPr lang="en-US" dirty="0">
              <a:cs typeface="B Homa" panose="00000400000000000000" pitchFamily="2" charset="-78"/>
            </a:endParaRPr>
          </a:p>
        </p:txBody>
      </p:sp>
      <p:sp>
        <p:nvSpPr>
          <p:cNvPr id="3" name="Content Placeholder 2"/>
          <p:cNvSpPr>
            <a:spLocks noGrp="1"/>
          </p:cNvSpPr>
          <p:nvPr>
            <p:ph idx="1"/>
          </p:nvPr>
        </p:nvSpPr>
        <p:spPr>
          <a:xfrm>
            <a:off x="2629959" y="1348404"/>
            <a:ext cx="8596668" cy="5174428"/>
          </a:xfrm>
        </p:spPr>
        <p:txBody>
          <a:bodyPr>
            <a:noAutofit/>
          </a:bodyPr>
          <a:lstStyle/>
          <a:p>
            <a:pPr algn="r" rtl="1">
              <a:lnSpc>
                <a:spcPct val="150000"/>
              </a:lnSpc>
            </a:pPr>
            <a:r>
              <a:rPr lang="fa-IR" sz="2400" dirty="0">
                <a:cs typeface="B Mitra" panose="00000400000000000000" pitchFamily="2" charset="-78"/>
              </a:rPr>
              <a:t>دریافت بیش از </a:t>
            </a:r>
            <a:r>
              <a:rPr lang="fa-IR" sz="2400" dirty="0" smtClean="0">
                <a:cs typeface="B Mitra" panose="00000400000000000000" pitchFamily="2" charset="-78"/>
              </a:rPr>
              <a:t>90درخواست </a:t>
            </a:r>
            <a:r>
              <a:rPr lang="fa-IR" sz="2400" dirty="0">
                <a:cs typeface="B Mitra" panose="00000400000000000000" pitchFamily="2" charset="-78"/>
              </a:rPr>
              <a:t>حمایت از راه اندازي نظام ثبت از سراسر </a:t>
            </a:r>
            <a:r>
              <a:rPr lang="fa-IR" sz="2400" dirty="0" smtClean="0">
                <a:cs typeface="B Mitra" panose="00000400000000000000" pitchFamily="2" charset="-78"/>
              </a:rPr>
              <a:t>کشور </a:t>
            </a:r>
            <a:r>
              <a:rPr lang="fa-IR" sz="2400" dirty="0">
                <a:cs typeface="B Mitra" panose="00000400000000000000" pitchFamily="2" charset="-78"/>
              </a:rPr>
              <a:t>در قالب پروپزال برنامه</a:t>
            </a:r>
          </a:p>
          <a:p>
            <a:pPr algn="r" rtl="1">
              <a:lnSpc>
                <a:spcPct val="150000"/>
              </a:lnSpc>
            </a:pPr>
            <a:r>
              <a:rPr lang="fa-IR" sz="2400" dirty="0">
                <a:cs typeface="B Mitra" panose="00000400000000000000" pitchFamily="2" charset="-78"/>
              </a:rPr>
              <a:t>برگزاري جلسات کارگروه تخصصی ثبت بیماري ها با حضور متخصصین و </a:t>
            </a:r>
            <a:r>
              <a:rPr lang="fa-IR" sz="2400" dirty="0" smtClean="0">
                <a:cs typeface="B Mitra" panose="00000400000000000000" pitchFamily="2" charset="-78"/>
              </a:rPr>
              <a:t>اساتید صاحب نظر </a:t>
            </a:r>
            <a:r>
              <a:rPr lang="fa-IR" sz="2400" dirty="0">
                <a:cs typeface="B Mitra" panose="00000400000000000000" pitchFamily="2" charset="-78"/>
              </a:rPr>
              <a:t>کشور و ارائه دستاوردهاي بررسی پژوهشهاي مبتنی </a:t>
            </a:r>
            <a:r>
              <a:rPr lang="fa-IR" sz="2400" dirty="0" smtClean="0">
                <a:cs typeface="B Mitra" panose="00000400000000000000" pitchFamily="2" charset="-78"/>
              </a:rPr>
              <a:t>بر ثبت</a:t>
            </a:r>
            <a:endParaRPr lang="fa-IR" sz="2400" dirty="0">
              <a:cs typeface="B Mitra" panose="00000400000000000000" pitchFamily="2" charset="-78"/>
            </a:endParaRPr>
          </a:p>
          <a:p>
            <a:pPr algn="r" rtl="1">
              <a:lnSpc>
                <a:spcPct val="150000"/>
              </a:lnSpc>
            </a:pPr>
            <a:r>
              <a:rPr lang="fa-IR" sz="2400" dirty="0">
                <a:cs typeface="B Mitra" panose="00000400000000000000" pitchFamily="2" charset="-78"/>
              </a:rPr>
              <a:t>انجام تحقیقات گسترده در خصوص پژوهشهاي مبتنی بر ثبت در جهان و </a:t>
            </a:r>
            <a:r>
              <a:rPr lang="fa-IR" sz="2400" dirty="0" smtClean="0">
                <a:cs typeface="B Mitra" panose="00000400000000000000" pitchFamily="2" charset="-78"/>
              </a:rPr>
              <a:t>بررسی </a:t>
            </a:r>
            <a:r>
              <a:rPr lang="fa-IR" sz="2400" dirty="0">
                <a:cs typeface="B Mitra" panose="00000400000000000000" pitchFamily="2" charset="-78"/>
              </a:rPr>
              <a:t>الگوهاي موفق و جمع آوري مستندات ارزشمند</a:t>
            </a:r>
          </a:p>
          <a:p>
            <a:pPr algn="r" rtl="1">
              <a:lnSpc>
                <a:spcPct val="150000"/>
              </a:lnSpc>
            </a:pPr>
            <a:r>
              <a:rPr lang="fa-IR" sz="2400" dirty="0">
                <a:cs typeface="B Mitra" panose="00000400000000000000" pitchFamily="2" charset="-78"/>
              </a:rPr>
              <a:t>ایجاد ارتباط و مشاوره با اساتید برجسته جهان و استفاده از تجربیات آن </a:t>
            </a:r>
            <a:r>
              <a:rPr lang="fa-IR" sz="2400" dirty="0" smtClean="0">
                <a:cs typeface="B Mitra" panose="00000400000000000000" pitchFamily="2" charset="-78"/>
              </a:rPr>
              <a:t>ها </a:t>
            </a:r>
            <a:r>
              <a:rPr lang="fa-IR" sz="2400" dirty="0">
                <a:cs typeface="B Mitra" panose="00000400000000000000" pitchFamily="2" charset="-78"/>
              </a:rPr>
              <a:t>براي اجرای هر چه بهتر برنامه</a:t>
            </a:r>
            <a:endParaRPr lang="en-US" sz="2400" dirty="0">
              <a:cs typeface="B Mitra" panose="00000400000000000000" pitchFamily="2" charset="-78"/>
            </a:endParaRPr>
          </a:p>
        </p:txBody>
      </p:sp>
    </p:spTree>
    <p:extLst>
      <p:ext uri="{BB962C8B-B14F-4D97-AF65-F5344CB8AC3E}">
        <p14:creationId xmlns:p14="http://schemas.microsoft.com/office/powerpoint/2010/main" val="500718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66165"/>
          </a:xfrm>
        </p:spPr>
        <p:txBody>
          <a:bodyPr>
            <a:normAutofit fontScale="90000"/>
          </a:bodyPr>
          <a:lstStyle/>
          <a:p>
            <a:endParaRPr lang="en-US" dirty="0"/>
          </a:p>
        </p:txBody>
      </p:sp>
      <p:sp>
        <p:nvSpPr>
          <p:cNvPr id="3" name="Content Placeholder 2"/>
          <p:cNvSpPr>
            <a:spLocks noGrp="1"/>
          </p:cNvSpPr>
          <p:nvPr>
            <p:ph idx="1"/>
          </p:nvPr>
        </p:nvSpPr>
        <p:spPr>
          <a:xfrm>
            <a:off x="2077509" y="1444326"/>
            <a:ext cx="8596668" cy="4492261"/>
          </a:xfrm>
        </p:spPr>
        <p:txBody>
          <a:bodyPr>
            <a:normAutofit fontScale="62500" lnSpcReduction="20000"/>
          </a:bodyPr>
          <a:lstStyle/>
          <a:p>
            <a:pPr algn="r" rtl="1">
              <a:lnSpc>
                <a:spcPct val="150000"/>
              </a:lnSpc>
            </a:pPr>
            <a:r>
              <a:rPr lang="fa-IR" sz="3200" dirty="0">
                <a:cs typeface="B Mitra" panose="00000400000000000000" pitchFamily="2" charset="-78"/>
              </a:rPr>
              <a:t>تدوین فرم پیشنهاد راه اندازي نظام ثبت بیماري ها و دستورالعمل </a:t>
            </a:r>
            <a:r>
              <a:rPr lang="fa-IR" sz="3200" dirty="0" smtClean="0">
                <a:cs typeface="B Mitra" panose="00000400000000000000" pitchFamily="2" charset="-78"/>
              </a:rPr>
              <a:t>تکمیل آن </a:t>
            </a:r>
            <a:r>
              <a:rPr lang="fa-IR" sz="3200" dirty="0">
                <a:cs typeface="B Mitra" panose="00000400000000000000" pitchFamily="2" charset="-78"/>
              </a:rPr>
              <a:t>بررسی و پاسخ به درخواست هاي راه اندازي برنامه ثبت از </a:t>
            </a:r>
            <a:r>
              <a:rPr lang="fa-IR" sz="3200" dirty="0" smtClean="0">
                <a:cs typeface="B Mitra" panose="00000400000000000000" pitchFamily="2" charset="-78"/>
              </a:rPr>
              <a:t>سراسر کشور </a:t>
            </a:r>
            <a:r>
              <a:rPr lang="fa-IR" sz="3200" dirty="0">
                <a:cs typeface="B Mitra" panose="00000400000000000000" pitchFamily="2" charset="-78"/>
              </a:rPr>
              <a:t>و دریافت پروپزال هاي تکمیل شده</a:t>
            </a:r>
          </a:p>
          <a:p>
            <a:pPr algn="r" rtl="1">
              <a:lnSpc>
                <a:spcPct val="150000"/>
              </a:lnSpc>
            </a:pPr>
            <a:r>
              <a:rPr lang="fa-IR" sz="3200" dirty="0">
                <a:cs typeface="B Mitra" panose="00000400000000000000" pitchFamily="2" charset="-78"/>
              </a:rPr>
              <a:t>پیگیري درخواست ها، ارائه خدمات مشاوره اي و پشتیبانی به درخواست </a:t>
            </a:r>
            <a:r>
              <a:rPr lang="fa-IR" sz="3200" dirty="0" smtClean="0">
                <a:cs typeface="B Mitra" panose="00000400000000000000" pitchFamily="2" charset="-78"/>
              </a:rPr>
              <a:t>کنندگان </a:t>
            </a:r>
            <a:r>
              <a:rPr lang="fa-IR" sz="3200" dirty="0">
                <a:cs typeface="B Mitra" panose="00000400000000000000" pitchFamily="2" charset="-78"/>
              </a:rPr>
              <a:t>و دست اندرکاران راه اندازي برنامه ثبت</a:t>
            </a:r>
          </a:p>
          <a:p>
            <a:pPr algn="r" rtl="1">
              <a:lnSpc>
                <a:spcPct val="150000"/>
              </a:lnSpc>
            </a:pPr>
            <a:r>
              <a:rPr lang="fa-IR" sz="3200" dirty="0">
                <a:cs typeface="B Mitra" panose="00000400000000000000" pitchFamily="2" charset="-78"/>
              </a:rPr>
              <a:t>طراحی و تدوین وبسایت برنامه ملی ثبت بیماري ها و پیامدهاي </a:t>
            </a:r>
            <a:r>
              <a:rPr lang="fa-IR" sz="3200" dirty="0" smtClean="0">
                <a:cs typeface="B Mitra" panose="00000400000000000000" pitchFamily="2" charset="-78"/>
              </a:rPr>
              <a:t>سلامت به آدرس </a:t>
            </a:r>
            <a:endParaRPr lang="en-US" sz="3200" b="1" dirty="0">
              <a:solidFill>
                <a:srgbClr val="0070C0"/>
              </a:solidFill>
              <a:latin typeface="DejaVuSans"/>
              <a:cs typeface="B Mitra" panose="00000400000000000000" pitchFamily="2" charset="-78"/>
            </a:endParaRPr>
          </a:p>
          <a:p>
            <a:pPr algn="r" rtl="1">
              <a:lnSpc>
                <a:spcPct val="150000"/>
              </a:lnSpc>
            </a:pPr>
            <a:r>
              <a:rPr lang="en-US" sz="3200" b="1" dirty="0" smtClean="0">
                <a:solidFill>
                  <a:srgbClr val="0070C0"/>
                </a:solidFill>
                <a:latin typeface="DejaVuSans"/>
                <a:cs typeface="B Mitra" panose="00000400000000000000" pitchFamily="2" charset="-78"/>
              </a:rPr>
              <a:t>Research.behdasht.gov.ir/Registr</a:t>
            </a:r>
            <a:r>
              <a:rPr lang="en-US" sz="3200" b="1" dirty="0">
                <a:solidFill>
                  <a:srgbClr val="0070C0"/>
                </a:solidFill>
                <a:latin typeface="DejaVuSans"/>
                <a:cs typeface="B Mitra" panose="00000400000000000000" pitchFamily="2" charset="-78"/>
              </a:rPr>
              <a:t>y</a:t>
            </a:r>
            <a:endParaRPr lang="en-US" sz="32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4181153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وبسایت برنامه ملی ثبت بیماري ها و پیامدهاي </a:t>
            </a:r>
            <a:r>
              <a:rPr lang="fa-IR" dirty="0" smtClean="0">
                <a:solidFill>
                  <a:srgbClr val="EB157A"/>
                </a:solidFill>
                <a:latin typeface="FreeSerif"/>
                <a:cs typeface="B Homa" panose="00000400000000000000" pitchFamily="2" charset="-78"/>
              </a:rPr>
              <a:t>سلامت</a:t>
            </a:r>
            <a:endParaRPr lang="en-US" dirty="0">
              <a:cs typeface="B Hom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8722" y="1507079"/>
            <a:ext cx="7390503" cy="4927002"/>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485" y="1507079"/>
            <a:ext cx="7800975" cy="4927001"/>
          </a:xfrm>
          <a:prstGeom prst="rect">
            <a:avLst/>
          </a:prstGeom>
        </p:spPr>
      </p:pic>
      <p:pic>
        <p:nvPicPr>
          <p:cNvPr id="5" name="Picture 4"/>
          <p:cNvPicPr>
            <a:picLocks noChangeAspect="1"/>
          </p:cNvPicPr>
          <p:nvPr/>
        </p:nvPicPr>
        <p:blipFill>
          <a:blip r:embed="rId4"/>
          <a:stretch>
            <a:fillRect/>
          </a:stretch>
        </p:blipFill>
        <p:spPr>
          <a:xfrm>
            <a:off x="2820871" y="3970579"/>
            <a:ext cx="6479883" cy="719390"/>
          </a:xfrm>
          <a:prstGeom prst="rect">
            <a:avLst/>
          </a:prstGeom>
        </p:spPr>
      </p:pic>
    </p:spTree>
    <p:extLst>
      <p:ext uri="{BB962C8B-B14F-4D97-AF65-F5344CB8AC3E}">
        <p14:creationId xmlns:p14="http://schemas.microsoft.com/office/powerpoint/2010/main" val="217704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5858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609600"/>
            <a:ext cx="8445151" cy="558680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22" y="609599"/>
            <a:ext cx="8666691" cy="5586805"/>
          </a:xfrm>
          <a:prstGeom prst="rect">
            <a:avLst/>
          </a:prstGeom>
        </p:spPr>
      </p:pic>
      <p:pic>
        <p:nvPicPr>
          <p:cNvPr id="5" name="Picture 4"/>
          <p:cNvPicPr>
            <a:picLocks noChangeAspect="1"/>
          </p:cNvPicPr>
          <p:nvPr/>
        </p:nvPicPr>
        <p:blipFill>
          <a:blip r:embed="rId4"/>
          <a:stretch>
            <a:fillRect/>
          </a:stretch>
        </p:blipFill>
        <p:spPr>
          <a:xfrm>
            <a:off x="1781534" y="1109876"/>
            <a:ext cx="6236749" cy="719390"/>
          </a:xfrm>
          <a:prstGeom prst="rect">
            <a:avLst/>
          </a:prstGeom>
        </p:spPr>
      </p:pic>
    </p:spTree>
    <p:extLst>
      <p:ext uri="{BB962C8B-B14F-4D97-AF65-F5344CB8AC3E}">
        <p14:creationId xmlns:p14="http://schemas.microsoft.com/office/powerpoint/2010/main" val="3013645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389" y="365125"/>
            <a:ext cx="10959737" cy="5811838"/>
          </a:xfrm>
        </p:spPr>
      </p:pic>
    </p:spTree>
    <p:extLst>
      <p:ext uri="{BB962C8B-B14F-4D97-AF65-F5344CB8AC3E}">
        <p14:creationId xmlns:p14="http://schemas.microsoft.com/office/powerpoint/2010/main" val="1589362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850" y="609600"/>
            <a:ext cx="7850151"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3575" y="1825625"/>
            <a:ext cx="7962900" cy="43513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10" y="339635"/>
            <a:ext cx="9496696" cy="6283234"/>
          </a:xfrm>
          <a:prstGeom prst="rect">
            <a:avLst/>
          </a:prstGeom>
        </p:spPr>
      </p:pic>
    </p:spTree>
    <p:extLst>
      <p:ext uri="{BB962C8B-B14F-4D97-AF65-F5344CB8AC3E}">
        <p14:creationId xmlns:p14="http://schemas.microsoft.com/office/powerpoint/2010/main" val="2430932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7986"/>
          </a:xfrm>
        </p:spPr>
        <p:txBody>
          <a:bodyPr/>
          <a:lstStyle/>
          <a:p>
            <a:pPr algn="r" rtl="1"/>
            <a:r>
              <a:rPr lang="fa-IR" dirty="0">
                <a:solidFill>
                  <a:srgbClr val="EB157A"/>
                </a:solidFill>
                <a:latin typeface="FreeSerif"/>
                <a:cs typeface="B Homa" panose="00000400000000000000" pitchFamily="2" charset="-78"/>
              </a:rPr>
              <a:t>اقدامات در حال انجام</a:t>
            </a:r>
            <a:endParaRPr lang="en-US" dirty="0">
              <a:cs typeface="B Homa" panose="00000400000000000000" pitchFamily="2" charset="-78"/>
            </a:endParaRPr>
          </a:p>
        </p:txBody>
      </p:sp>
      <p:sp>
        <p:nvSpPr>
          <p:cNvPr id="3" name="Content Placeholder 2"/>
          <p:cNvSpPr>
            <a:spLocks noGrp="1"/>
          </p:cNvSpPr>
          <p:nvPr>
            <p:ph idx="1"/>
          </p:nvPr>
        </p:nvSpPr>
        <p:spPr>
          <a:xfrm>
            <a:off x="1925109" y="1689512"/>
            <a:ext cx="8596668" cy="4513776"/>
          </a:xfrm>
        </p:spPr>
        <p:txBody>
          <a:bodyPr>
            <a:noAutofit/>
          </a:bodyPr>
          <a:lstStyle/>
          <a:p>
            <a:pPr algn="r" rtl="1">
              <a:lnSpc>
                <a:spcPct val="150000"/>
              </a:lnSpc>
            </a:pPr>
            <a:r>
              <a:rPr lang="fa-IR" sz="2300" dirty="0">
                <a:cs typeface="B Mitra" panose="00000400000000000000" pitchFamily="2" charset="-78"/>
              </a:rPr>
              <a:t>اولویت بندي درخواست هاي رسیده جهت اختصاص بودجه و حمایت </a:t>
            </a:r>
            <a:r>
              <a:rPr lang="fa-IR" sz="2300" dirty="0" smtClean="0">
                <a:cs typeface="B Mitra" panose="00000400000000000000" pitchFamily="2" charset="-78"/>
              </a:rPr>
              <a:t>مالی </a:t>
            </a:r>
            <a:r>
              <a:rPr lang="fa-IR" sz="2300" dirty="0">
                <a:cs typeface="B Mitra" panose="00000400000000000000" pitchFamily="2" charset="-78"/>
              </a:rPr>
              <a:t>اولیه براي آغاز برنامه ها</a:t>
            </a:r>
          </a:p>
          <a:p>
            <a:pPr algn="r" rtl="1">
              <a:lnSpc>
                <a:spcPct val="150000"/>
              </a:lnSpc>
            </a:pPr>
            <a:r>
              <a:rPr lang="fa-IR" sz="2300" dirty="0">
                <a:cs typeface="B Mitra" panose="00000400000000000000" pitchFamily="2" charset="-78"/>
              </a:rPr>
              <a:t>برگزاري جلسات با متقاضیان راه اندازي نظام ثبت بیماري جهت بحث و </a:t>
            </a:r>
            <a:r>
              <a:rPr lang="fa-IR" sz="2300" dirty="0" smtClean="0">
                <a:cs typeface="B Mitra" panose="00000400000000000000" pitchFamily="2" charset="-78"/>
              </a:rPr>
              <a:t>همفکري </a:t>
            </a:r>
            <a:r>
              <a:rPr lang="fa-IR" sz="2300" dirty="0">
                <a:cs typeface="B Mitra" panose="00000400000000000000" pitchFamily="2" charset="-78"/>
              </a:rPr>
              <a:t>و عقد تفاهم نامه</a:t>
            </a:r>
          </a:p>
          <a:p>
            <a:pPr algn="r" rtl="1">
              <a:lnSpc>
                <a:spcPct val="150000"/>
              </a:lnSpc>
            </a:pPr>
            <a:r>
              <a:rPr lang="fa-IR" sz="2300" dirty="0">
                <a:cs typeface="B Mitra" panose="00000400000000000000" pitchFamily="2" charset="-78"/>
              </a:rPr>
              <a:t>تدوین کتاب راهنماي جامع راه اندازي و ارتقاء نظام هاي ثبت بیماري </a:t>
            </a:r>
            <a:endParaRPr lang="fa-IR" sz="2300" dirty="0" smtClean="0">
              <a:cs typeface="B Mitra" panose="00000400000000000000" pitchFamily="2" charset="-78"/>
            </a:endParaRPr>
          </a:p>
          <a:p>
            <a:pPr lvl="0" algn="r" rtl="1">
              <a:lnSpc>
                <a:spcPct val="150000"/>
              </a:lnSpc>
              <a:buClr>
                <a:srgbClr val="F496CB">
                  <a:lumMod val="75000"/>
                </a:srgbClr>
              </a:buClr>
            </a:pPr>
            <a:r>
              <a:rPr lang="fa-IR" sz="2300" dirty="0" smtClean="0">
                <a:cs typeface="B Mitra" panose="00000400000000000000" pitchFamily="2" charset="-78"/>
              </a:rPr>
              <a:t>تهیه </a:t>
            </a:r>
            <a:r>
              <a:rPr lang="en-US" sz="2300" dirty="0">
                <a:cs typeface="B Mitra" panose="00000400000000000000" pitchFamily="2" charset="-78"/>
              </a:rPr>
              <a:t>Brief </a:t>
            </a:r>
            <a:r>
              <a:rPr lang="en-US" sz="2300" dirty="0" smtClean="0">
                <a:cs typeface="B Mitra" panose="00000400000000000000" pitchFamily="2" charset="-78"/>
              </a:rPr>
              <a:t>Policy</a:t>
            </a:r>
            <a:r>
              <a:rPr lang="fa-IR" sz="2300" dirty="0" smtClean="0">
                <a:cs typeface="B Mitra" panose="00000400000000000000" pitchFamily="2" charset="-78"/>
              </a:rPr>
              <a:t> </a:t>
            </a:r>
            <a:r>
              <a:rPr lang="fa-IR" sz="2300" dirty="0">
                <a:solidFill>
                  <a:prstClr val="black">
                    <a:lumMod val="75000"/>
                    <a:lumOff val="25000"/>
                  </a:prstClr>
                </a:solidFill>
                <a:cs typeface="B Mitra" panose="00000400000000000000" pitchFamily="2" charset="-78"/>
              </a:rPr>
              <a:t>در خصوص نظام ثبت بیماري ها و نقش آن </a:t>
            </a:r>
            <a:r>
              <a:rPr lang="fa-IR" sz="2300" dirty="0" smtClean="0">
                <a:solidFill>
                  <a:prstClr val="black">
                    <a:lumMod val="75000"/>
                    <a:lumOff val="25000"/>
                  </a:prstClr>
                </a:solidFill>
                <a:cs typeface="B Mitra" panose="00000400000000000000" pitchFamily="2" charset="-78"/>
              </a:rPr>
              <a:t>در </a:t>
            </a:r>
            <a:r>
              <a:rPr lang="fa-IR" sz="2300" dirty="0" smtClean="0">
                <a:cs typeface="B Mitra" panose="00000400000000000000" pitchFamily="2" charset="-78"/>
              </a:rPr>
              <a:t>گسترش </a:t>
            </a:r>
            <a:r>
              <a:rPr lang="fa-IR" sz="2300" dirty="0">
                <a:cs typeface="B Mitra" panose="00000400000000000000" pitchFamily="2" charset="-78"/>
              </a:rPr>
              <a:t>پژوهش در حوزه علوم پزشکی و بهداشت</a:t>
            </a:r>
          </a:p>
          <a:p>
            <a:pPr algn="r" rtl="1">
              <a:lnSpc>
                <a:spcPct val="150000"/>
              </a:lnSpc>
            </a:pPr>
            <a:r>
              <a:rPr lang="fa-IR" sz="2300" dirty="0">
                <a:cs typeface="B Mitra" panose="00000400000000000000" pitchFamily="2" charset="-78"/>
              </a:rPr>
              <a:t>برگزاري کارگاه تخصصی و فنی در حوزه راه اندازي و مدیریت نظام هاي </a:t>
            </a:r>
            <a:r>
              <a:rPr lang="fa-IR" sz="2300" dirty="0" smtClean="0">
                <a:cs typeface="B Mitra" panose="00000400000000000000" pitchFamily="2" charset="-78"/>
              </a:rPr>
              <a:t>ثبت </a:t>
            </a:r>
            <a:r>
              <a:rPr lang="fa-IR" sz="2300" dirty="0">
                <a:cs typeface="B Mitra" panose="00000400000000000000" pitchFamily="2" charset="-78"/>
              </a:rPr>
              <a:t>بیماري و پیامدهاي </a:t>
            </a:r>
            <a:r>
              <a:rPr lang="fa-IR" sz="2300" dirty="0" smtClean="0">
                <a:cs typeface="B Mitra" panose="00000400000000000000" pitchFamily="2" charset="-78"/>
              </a:rPr>
              <a:t>سلامت</a:t>
            </a:r>
            <a:endParaRPr lang="en-US" sz="2300" dirty="0">
              <a:cs typeface="B Mitra" panose="00000400000000000000" pitchFamily="2" charset="-78"/>
            </a:endParaRPr>
          </a:p>
        </p:txBody>
      </p:sp>
    </p:spTree>
    <p:extLst>
      <p:ext uri="{BB962C8B-B14F-4D97-AF65-F5344CB8AC3E}">
        <p14:creationId xmlns:p14="http://schemas.microsoft.com/office/powerpoint/2010/main" val="236651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6800"/>
            <a:ext cx="9144000" cy="2938463"/>
          </a:xfrm>
        </p:spPr>
        <p:txBody>
          <a:bodyPr>
            <a:normAutofit fontScale="90000"/>
          </a:bodyPr>
          <a:lstStyle/>
          <a:p>
            <a:pPr lvl="0">
              <a:spcBef>
                <a:spcPts val="1000"/>
              </a:spcBef>
            </a:pPr>
            <a:r>
              <a:rPr lang="ar-SA" b="1" dirty="0">
                <a:solidFill>
                  <a:srgbClr val="FF0000"/>
                </a:solidFill>
                <a:cs typeface="B Homa" panose="00000400000000000000" pitchFamily="2" charset="-78"/>
              </a:rPr>
              <a:t>کلیات ثبت بیماری </a:t>
            </a:r>
            <a:r>
              <a:rPr lang="ar-SA" b="1" dirty="0" smtClean="0">
                <a:solidFill>
                  <a:srgbClr val="FF0000"/>
                </a:solidFill>
                <a:cs typeface="B Homa" panose="00000400000000000000" pitchFamily="2" charset="-78"/>
              </a:rPr>
              <a:t>ها</a:t>
            </a:r>
            <a:r>
              <a:rPr lang="fa-IR" b="1" dirty="0" smtClean="0">
                <a:solidFill>
                  <a:srgbClr val="FF0000"/>
                </a:solidFill>
                <a:cs typeface="B Homa" panose="00000400000000000000" pitchFamily="2" charset="-78"/>
              </a:rPr>
              <a:t/>
            </a:r>
            <a:br>
              <a:rPr lang="fa-IR" b="1" dirty="0" smtClean="0">
                <a:solidFill>
                  <a:srgbClr val="FF0000"/>
                </a:solidFill>
                <a:cs typeface="B Homa" panose="00000400000000000000" pitchFamily="2" charset="-78"/>
              </a:rPr>
            </a:br>
            <a:r>
              <a:rPr lang="en-US" dirty="0">
                <a:solidFill>
                  <a:srgbClr val="FF0000"/>
                </a:solidFill>
                <a:cs typeface="B Homa" panose="00000400000000000000" pitchFamily="2" charset="-78"/>
              </a:rPr>
              <a:t/>
            </a:r>
            <a:br>
              <a:rPr lang="en-US" dirty="0">
                <a:solidFill>
                  <a:srgbClr val="FF0000"/>
                </a:solidFill>
                <a:cs typeface="B Homa" panose="00000400000000000000" pitchFamily="2" charset="-78"/>
              </a:rPr>
            </a:br>
            <a:r>
              <a:rPr lang="en-US" sz="3600" b="1" dirty="0">
                <a:solidFill>
                  <a:schemeClr val="accent5">
                    <a:lumMod val="75000"/>
                  </a:schemeClr>
                </a:solidFill>
                <a:latin typeface="DejaVuSans-Bold"/>
                <a:ea typeface="+mn-ea"/>
                <a:cs typeface="+mn-cs"/>
              </a:rPr>
              <a:t>Disease registry Introduction</a:t>
            </a:r>
            <a:r>
              <a:rPr lang="en-US" sz="2400" dirty="0">
                <a:solidFill>
                  <a:prstClr val="black"/>
                </a:solidFill>
                <a:latin typeface="Calibri" panose="020F0502020204030204"/>
                <a:ea typeface="+mn-ea"/>
                <a:cs typeface="+mn-cs"/>
              </a:rPr>
              <a:t/>
            </a:r>
            <a:br>
              <a:rPr lang="en-US" sz="2400" dirty="0">
                <a:solidFill>
                  <a:prstClr val="black"/>
                </a:solidFill>
                <a:latin typeface="Calibri" panose="020F0502020204030204"/>
                <a:ea typeface="+mn-ea"/>
                <a:cs typeface="+mn-cs"/>
              </a:rPr>
            </a:br>
            <a:endParaRPr lang="en-US" dirty="0">
              <a:solidFill>
                <a:srgbClr val="FF0000"/>
              </a:solidFill>
              <a:cs typeface="B Homa" panose="00000400000000000000" pitchFamily="2" charset="-78"/>
            </a:endParaRPr>
          </a:p>
        </p:txBody>
      </p:sp>
      <p:sp>
        <p:nvSpPr>
          <p:cNvPr id="3" name="Subtitle 2"/>
          <p:cNvSpPr>
            <a:spLocks noGrp="1"/>
          </p:cNvSpPr>
          <p:nvPr>
            <p:ph type="subTitle" idx="1"/>
          </p:nvPr>
        </p:nvSpPr>
        <p:spPr>
          <a:xfrm>
            <a:off x="1524000" y="4676773"/>
            <a:ext cx="9144000" cy="1498115"/>
          </a:xfrm>
        </p:spPr>
        <p:txBody>
          <a:bodyPr>
            <a:normAutofit fontScale="77500" lnSpcReduction="20000"/>
          </a:bodyPr>
          <a:lstStyle/>
          <a:p>
            <a:pPr algn="r"/>
            <a:r>
              <a:rPr lang="fa-IR" dirty="0" smtClean="0"/>
              <a:t>دکتر اردشیر علی زاده شهریور؛مسئول ثبت بیماری ها و پیامدهای سلامت دانشگاه علوم پزشکی قزوین</a:t>
            </a:r>
          </a:p>
          <a:p>
            <a:pPr algn="r"/>
            <a:r>
              <a:rPr lang="fa-IR" dirty="0" smtClean="0"/>
              <a:t>دکتر سولماز فرخ زاد ؛ مدیرهماهنگی مراکزتوسعه تحقیقات بالینی دانشگاه علوم پزشکی قزوین</a:t>
            </a:r>
          </a:p>
          <a:p>
            <a:pPr algn="r"/>
            <a:r>
              <a:rPr lang="fa-IR" dirty="0" smtClean="0"/>
              <a:t>سپاس ویژه از استاد ارجمند </a:t>
            </a:r>
            <a:r>
              <a:rPr lang="fa-IR" dirty="0" smtClean="0">
                <a:cs typeface="2  Titr" panose="00000700000000000000" pitchFamily="2" charset="-78"/>
              </a:rPr>
              <a:t>جناب آقای دکتر زنده دل مسئول محترم ثبت بیماری ها و پیامدهای سلامت</a:t>
            </a:r>
          </a:p>
          <a:p>
            <a:pPr algn="r"/>
            <a:r>
              <a:rPr lang="fa-IR" dirty="0" smtClean="0">
                <a:cs typeface="2  Titr" panose="00000700000000000000" pitchFamily="2" charset="-78"/>
              </a:rPr>
              <a:t> وزارت که مطالب ارائه شده اقتباسی ازایشان است.</a:t>
            </a:r>
          </a:p>
          <a:p>
            <a:pPr algn="r"/>
            <a:endParaRPr lang="en-US" dirty="0"/>
          </a:p>
        </p:txBody>
      </p:sp>
    </p:spTree>
    <p:extLst>
      <p:ext uri="{BB962C8B-B14F-4D97-AF65-F5344CB8AC3E}">
        <p14:creationId xmlns:p14="http://schemas.microsoft.com/office/powerpoint/2010/main" val="3941363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37073"/>
          </a:xfrm>
        </p:spPr>
        <p:txBody>
          <a:bodyPr>
            <a:normAutofit fontScale="90000"/>
          </a:bodyPr>
          <a:lstStyle/>
          <a:p>
            <a:endParaRPr lang="en-US" dirty="0"/>
          </a:p>
        </p:txBody>
      </p:sp>
      <p:sp>
        <p:nvSpPr>
          <p:cNvPr id="3" name="Content Placeholder 2"/>
          <p:cNvSpPr>
            <a:spLocks noGrp="1"/>
          </p:cNvSpPr>
          <p:nvPr>
            <p:ph idx="1"/>
          </p:nvPr>
        </p:nvSpPr>
        <p:spPr>
          <a:xfrm>
            <a:off x="2306109" y="1265369"/>
            <a:ext cx="8596668" cy="4890294"/>
          </a:xfrm>
        </p:spPr>
        <p:txBody>
          <a:bodyPr>
            <a:normAutofit fontScale="77500" lnSpcReduction="20000"/>
          </a:bodyPr>
          <a:lstStyle/>
          <a:p>
            <a:pPr algn="r" rtl="1">
              <a:lnSpc>
                <a:spcPct val="150000"/>
              </a:lnSpc>
            </a:pPr>
            <a:r>
              <a:rPr lang="fa-IR" sz="2800" dirty="0">
                <a:cs typeface="B Mitra" panose="00000400000000000000" pitchFamily="2" charset="-78"/>
              </a:rPr>
              <a:t>دعوت از متخصصین و مشاورین بین المللی در حوزه ثبت بیماري ها </a:t>
            </a:r>
          </a:p>
          <a:p>
            <a:pPr algn="r" rtl="1">
              <a:lnSpc>
                <a:spcPct val="150000"/>
              </a:lnSpc>
            </a:pPr>
            <a:r>
              <a:rPr lang="fa-IR" sz="2800" dirty="0" smtClean="0">
                <a:cs typeface="B Mitra" panose="00000400000000000000" pitchFamily="2" charset="-78"/>
              </a:rPr>
              <a:t>تدوین </a:t>
            </a:r>
            <a:r>
              <a:rPr lang="fa-IR" sz="2800" dirty="0">
                <a:cs typeface="B Mitra" panose="00000400000000000000" pitchFamily="2" charset="-78"/>
              </a:rPr>
              <a:t>فرم تفاهم نامه با محققین در خصوصانتشار داده هاي </a:t>
            </a:r>
            <a:r>
              <a:rPr lang="fa-IR" sz="2800" dirty="0" smtClean="0">
                <a:cs typeface="B Mitra" panose="00000400000000000000" pitchFamily="2" charset="-78"/>
              </a:rPr>
              <a:t>ثبت و </a:t>
            </a:r>
            <a:r>
              <a:rPr lang="fa-IR" sz="2800" dirty="0">
                <a:cs typeface="B Mitra" panose="00000400000000000000" pitchFamily="2" charset="-78"/>
              </a:rPr>
              <a:t>سایر فرم </a:t>
            </a:r>
            <a:r>
              <a:rPr lang="fa-IR" sz="2800" dirty="0" smtClean="0">
                <a:cs typeface="B Mitra" panose="00000400000000000000" pitchFamily="2" charset="-78"/>
              </a:rPr>
              <a:t>هاي </a:t>
            </a:r>
            <a:r>
              <a:rPr lang="fa-IR" sz="2800" dirty="0">
                <a:cs typeface="B Mitra" panose="00000400000000000000" pitchFamily="2" charset="-78"/>
              </a:rPr>
              <a:t>لزم براي استقرار نظام ثبت</a:t>
            </a:r>
          </a:p>
          <a:p>
            <a:pPr algn="r" rtl="1">
              <a:lnSpc>
                <a:spcPct val="150000"/>
              </a:lnSpc>
            </a:pPr>
            <a:r>
              <a:rPr lang="fa-IR" sz="2800" dirty="0">
                <a:cs typeface="B Mitra" panose="00000400000000000000" pitchFamily="2" charset="-78"/>
              </a:rPr>
              <a:t>تکمیل فرآیند مصاحبه با </a:t>
            </a:r>
            <a:r>
              <a:rPr lang="fa-IR" sz="2800" dirty="0" smtClean="0">
                <a:cs typeface="B Mitra" panose="00000400000000000000" pitchFamily="2" charset="-78"/>
              </a:rPr>
              <a:t>مسئولین </a:t>
            </a:r>
            <a:r>
              <a:rPr lang="fa-IR" sz="2800" dirty="0">
                <a:cs typeface="B Mitra" panose="00000400000000000000" pitchFamily="2" charset="-78"/>
              </a:rPr>
              <a:t>برنامه هاي ثبت در حال اجرا و تهیه </a:t>
            </a:r>
            <a:r>
              <a:rPr lang="fa-IR" sz="2800" dirty="0" smtClean="0">
                <a:cs typeface="B Mitra" panose="00000400000000000000" pitchFamily="2" charset="-78"/>
              </a:rPr>
              <a:t>گزارش از </a:t>
            </a:r>
            <a:r>
              <a:rPr lang="fa-IR" sz="2800" dirty="0">
                <a:cs typeface="B Mitra" panose="00000400000000000000" pitchFamily="2" charset="-78"/>
              </a:rPr>
              <a:t>نظام هاي ثبت موجود در کشور و شناسایی نمونه هاي ثبت </a:t>
            </a:r>
            <a:r>
              <a:rPr lang="fa-IR" sz="2800" dirty="0" smtClean="0">
                <a:cs typeface="B Mitra" panose="00000400000000000000" pitchFamily="2" charset="-78"/>
              </a:rPr>
              <a:t>موفق در </a:t>
            </a:r>
            <a:r>
              <a:rPr lang="fa-IR" sz="2800" dirty="0">
                <a:cs typeface="B Mitra" panose="00000400000000000000" pitchFamily="2" charset="-78"/>
              </a:rPr>
              <a:t>کشور</a:t>
            </a:r>
          </a:p>
          <a:p>
            <a:pPr algn="r" rtl="1">
              <a:lnSpc>
                <a:spcPct val="150000"/>
              </a:lnSpc>
            </a:pPr>
            <a:r>
              <a:rPr lang="fa-IR" sz="2800" dirty="0">
                <a:cs typeface="B Mitra" panose="00000400000000000000" pitchFamily="2" charset="-78"/>
              </a:rPr>
              <a:t>تدوین فرم رضایت آگاهانه از بیمار براي ثبت </a:t>
            </a:r>
            <a:r>
              <a:rPr lang="fa-IR" sz="2800" dirty="0" smtClean="0">
                <a:cs typeface="B Mitra" panose="00000400000000000000" pitchFamily="2" charset="-78"/>
              </a:rPr>
              <a:t>اطلاعات </a:t>
            </a:r>
            <a:r>
              <a:rPr lang="fa-IR" sz="2800" dirty="0">
                <a:cs typeface="B Mitra" panose="00000400000000000000" pitchFamily="2" charset="-78"/>
              </a:rPr>
              <a:t>وي و استفاده از </a:t>
            </a:r>
            <a:r>
              <a:rPr lang="fa-IR" sz="2800" dirty="0" smtClean="0">
                <a:cs typeface="B Mitra" panose="00000400000000000000" pitchFamily="2" charset="-78"/>
              </a:rPr>
              <a:t>آن </a:t>
            </a:r>
            <a:r>
              <a:rPr lang="fa-IR" sz="2800" dirty="0">
                <a:cs typeface="B Mitra" panose="00000400000000000000" pitchFamily="2" charset="-78"/>
              </a:rPr>
              <a:t>ها</a:t>
            </a:r>
            <a:endParaRPr lang="en-US" sz="2800" dirty="0">
              <a:cs typeface="B Mitra" panose="00000400000000000000" pitchFamily="2" charset="-78"/>
            </a:endParaRPr>
          </a:p>
        </p:txBody>
      </p:sp>
    </p:spTree>
    <p:extLst>
      <p:ext uri="{BB962C8B-B14F-4D97-AF65-F5344CB8AC3E}">
        <p14:creationId xmlns:p14="http://schemas.microsoft.com/office/powerpoint/2010/main" val="1706286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solidFill>
                  <a:srgbClr val="EB157A"/>
                </a:solidFill>
                <a:latin typeface="FreeSerif"/>
                <a:cs typeface="B Homa" panose="00000400000000000000" pitchFamily="2" charset="-78"/>
              </a:rPr>
              <a:t>تدوین کتاب راهنمای جامع راه اندازی نظام ثبت بیماری ها </a:t>
            </a:r>
            <a:r>
              <a:rPr lang="fa-IR" dirty="0" smtClean="0">
                <a:solidFill>
                  <a:srgbClr val="EB157A"/>
                </a:solidFill>
                <a:latin typeface="FreeSerif"/>
                <a:cs typeface="B Homa" panose="00000400000000000000" pitchFamily="2" charset="-78"/>
              </a:rPr>
              <a:t>و پیامدهای سلامت</a:t>
            </a:r>
            <a:endParaRPr lang="en-US" dirty="0">
              <a:cs typeface="B Hom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814" y="1825625"/>
            <a:ext cx="8710372" cy="4351338"/>
          </a:xfrm>
        </p:spPr>
      </p:pic>
    </p:spTree>
    <p:extLst>
      <p:ext uri="{BB962C8B-B14F-4D97-AF65-F5344CB8AC3E}">
        <p14:creationId xmlns:p14="http://schemas.microsoft.com/office/powerpoint/2010/main" val="687020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954" y="325938"/>
            <a:ext cx="10855235" cy="5811838"/>
          </a:xfrm>
          <a:prstGeom prst="rect">
            <a:avLst/>
          </a:prstGeom>
        </p:spPr>
      </p:pic>
      <p:pic>
        <p:nvPicPr>
          <p:cNvPr id="5" name="Picture 4"/>
          <p:cNvPicPr>
            <a:picLocks noChangeAspect="1"/>
          </p:cNvPicPr>
          <p:nvPr/>
        </p:nvPicPr>
        <p:blipFill>
          <a:blip r:embed="rId3"/>
          <a:stretch>
            <a:fillRect/>
          </a:stretch>
        </p:blipFill>
        <p:spPr>
          <a:xfrm>
            <a:off x="4414540" y="971298"/>
            <a:ext cx="6236749" cy="719390"/>
          </a:xfrm>
          <a:prstGeom prst="rect">
            <a:avLst/>
          </a:prstGeom>
        </p:spPr>
      </p:pic>
    </p:spTree>
    <p:extLst>
      <p:ext uri="{BB962C8B-B14F-4D97-AF65-F5344CB8AC3E}">
        <p14:creationId xmlns:p14="http://schemas.microsoft.com/office/powerpoint/2010/main" val="1305724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16" y="222324"/>
            <a:ext cx="8596668" cy="842682"/>
          </a:xfrm>
        </p:spPr>
        <p:txBody>
          <a:bodyPr/>
          <a:lstStyle/>
          <a:p>
            <a:pPr algn="r" rtl="1"/>
            <a:r>
              <a:rPr lang="fa-IR" dirty="0">
                <a:solidFill>
                  <a:srgbClr val="EB157A"/>
                </a:solidFill>
                <a:latin typeface="FreeSerif"/>
                <a:cs typeface="B Homa" panose="00000400000000000000" pitchFamily="2" charset="-78"/>
              </a:rPr>
              <a:t>برنامه های ثبت بیماری ها</a:t>
            </a:r>
            <a:endParaRPr lang="en-US" dirty="0">
              <a:cs typeface="B Homa"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5899376"/>
              </p:ext>
            </p:extLst>
          </p:nvPr>
        </p:nvGraphicFramePr>
        <p:xfrm>
          <a:off x="580516" y="1158651"/>
          <a:ext cx="10515600" cy="5608320"/>
        </p:xfrm>
        <a:graphic>
          <a:graphicData uri="http://schemas.openxmlformats.org/drawingml/2006/table">
            <a:tbl>
              <a:tblPr firstRow="1" bandRow="1">
                <a:tableStyleId>{5C22544A-7EE6-4342-B048-85BDC9FD1C3A}</a:tableStyleId>
              </a:tblPr>
              <a:tblGrid>
                <a:gridCol w="4884369">
                  <a:extLst>
                    <a:ext uri="{9D8B030D-6E8A-4147-A177-3AD203B41FA5}">
                      <a16:colId xmlns:a16="http://schemas.microsoft.com/office/drawing/2014/main" xmlns="" val="1508726531"/>
                    </a:ext>
                  </a:extLst>
                </a:gridCol>
                <a:gridCol w="4690833">
                  <a:extLst>
                    <a:ext uri="{9D8B030D-6E8A-4147-A177-3AD203B41FA5}">
                      <a16:colId xmlns:a16="http://schemas.microsoft.com/office/drawing/2014/main" xmlns="" val="924173594"/>
                    </a:ext>
                  </a:extLst>
                </a:gridCol>
                <a:gridCol w="940398">
                  <a:extLst>
                    <a:ext uri="{9D8B030D-6E8A-4147-A177-3AD203B41FA5}">
                      <a16:colId xmlns:a16="http://schemas.microsoft.com/office/drawing/2014/main" xmlns="" val="1957767465"/>
                    </a:ext>
                  </a:extLst>
                </a:gridCol>
              </a:tblGrid>
              <a:tr h="370840">
                <a:tc>
                  <a:txBody>
                    <a:bodyPr/>
                    <a:lstStyle/>
                    <a:p>
                      <a:pPr algn="ctr" rtl="1"/>
                      <a:r>
                        <a:rPr lang="fa-IR" sz="2400" dirty="0" smtClean="0">
                          <a:solidFill>
                            <a:srgbClr val="FFC000"/>
                          </a:solidFill>
                          <a:cs typeface="B Homa" panose="00000400000000000000" pitchFamily="2" charset="-78"/>
                        </a:rPr>
                        <a:t>دانشگاه مجری</a:t>
                      </a:r>
                      <a:endParaRPr lang="en-US" sz="2400" dirty="0">
                        <a:solidFill>
                          <a:srgbClr val="FFC000"/>
                        </a:solidFill>
                        <a:cs typeface="B Homa" panose="00000400000000000000" pitchFamily="2" charset="-78"/>
                      </a:endParaRPr>
                    </a:p>
                  </a:txBody>
                  <a:tcPr/>
                </a:tc>
                <a:tc>
                  <a:txBody>
                    <a:bodyPr/>
                    <a:lstStyle/>
                    <a:p>
                      <a:pPr algn="ctr" rtl="1"/>
                      <a:r>
                        <a:rPr lang="fa-IR" sz="2400" dirty="0" smtClean="0">
                          <a:solidFill>
                            <a:srgbClr val="FFC000"/>
                          </a:solidFill>
                          <a:cs typeface="B Homa" panose="00000400000000000000" pitchFamily="2" charset="-78"/>
                        </a:rPr>
                        <a:t>برنامه ثبت</a:t>
                      </a:r>
                      <a:endParaRPr lang="en-US" sz="2400" dirty="0">
                        <a:solidFill>
                          <a:srgbClr val="FFC000"/>
                        </a:solidFill>
                        <a:cs typeface="B Homa" panose="00000400000000000000" pitchFamily="2" charset="-78"/>
                      </a:endParaRPr>
                    </a:p>
                  </a:txBody>
                  <a:tcPr/>
                </a:tc>
                <a:tc>
                  <a:txBody>
                    <a:bodyPr/>
                    <a:lstStyle/>
                    <a:p>
                      <a:pPr algn="ctr" rtl="1"/>
                      <a:r>
                        <a:rPr lang="fa-IR" sz="2400" dirty="0" smtClean="0">
                          <a:solidFill>
                            <a:srgbClr val="FFC000"/>
                          </a:solidFill>
                          <a:cs typeface="B Homa" panose="00000400000000000000" pitchFamily="2" charset="-78"/>
                        </a:rPr>
                        <a:t>شماره</a:t>
                      </a:r>
                      <a:endParaRPr lang="en-US" sz="2400" dirty="0">
                        <a:solidFill>
                          <a:srgbClr val="FFC000"/>
                        </a:solidFill>
                        <a:cs typeface="B Homa" panose="00000400000000000000" pitchFamily="2" charset="-78"/>
                      </a:endParaRPr>
                    </a:p>
                  </a:txBody>
                  <a:tcPr/>
                </a:tc>
                <a:extLst>
                  <a:ext uri="{0D108BD9-81ED-4DB2-BD59-A6C34878D82A}">
                    <a16:rowId xmlns:a16="http://schemas.microsoft.com/office/drawing/2014/main" xmlns="" val="353040044"/>
                  </a:ext>
                </a:extLst>
              </a:tr>
              <a:tr h="370840">
                <a:tc>
                  <a:txBody>
                    <a:bodyPr/>
                    <a:lstStyle/>
                    <a:p>
                      <a:pPr algn="ctr" rtl="1"/>
                      <a:r>
                        <a:rPr lang="fa-IR" sz="2000" dirty="0" smtClean="0">
                          <a:solidFill>
                            <a:schemeClr val="tx1"/>
                          </a:solidFill>
                          <a:cs typeface="B Mitra" panose="00000400000000000000" pitchFamily="2" charset="-78"/>
                        </a:rPr>
                        <a:t>معاونت درمان وزارت بهداشت</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ثبت سرطان</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121495076"/>
                  </a:ext>
                </a:extLst>
              </a:tr>
              <a:tr h="370840">
                <a:tc>
                  <a:txBody>
                    <a:bodyPr/>
                    <a:lstStyle/>
                    <a:p>
                      <a:pPr algn="ctr" rtl="1"/>
                      <a:r>
                        <a:rPr lang="fa-IR" sz="2000" dirty="0" smtClean="0">
                          <a:solidFill>
                            <a:schemeClr val="tx1"/>
                          </a:solidFill>
                          <a:cs typeface="B Mitra" panose="00000400000000000000" pitchFamily="2" charset="-78"/>
                        </a:rPr>
                        <a:t>دانشگاه علوم پزشکی اصفهان</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برنامه ملی ثبت بیماریهای قلبی عروقی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32078235"/>
                  </a:ext>
                </a:extLst>
              </a:tr>
              <a:tr h="370840">
                <a:tc>
                  <a:txBody>
                    <a:bodyPr/>
                    <a:lstStyle/>
                    <a:p>
                      <a:pPr algn="ctr" rtl="1"/>
                      <a:r>
                        <a:rPr lang="fa-IR" sz="2000" dirty="0" smtClean="0">
                          <a:solidFill>
                            <a:schemeClr val="tx1"/>
                          </a:solidFill>
                          <a:cs typeface="B Mitra" panose="00000400000000000000" pitchFamily="2" charset="-78"/>
                        </a:rPr>
                        <a:t>شبکه قلب و عروق کشور</a:t>
                      </a:r>
                      <a:endParaRPr lang="en-US" sz="2000" dirty="0">
                        <a:solidFill>
                          <a:schemeClr val="tx1"/>
                        </a:solidFill>
                        <a:cs typeface="B Mitra" panose="00000400000000000000" pitchFamily="2" charset="-78"/>
                      </a:endParaRPr>
                    </a:p>
                  </a:txBody>
                  <a:tcPr/>
                </a:tc>
                <a:tc>
                  <a:txBody>
                    <a:bodyPr/>
                    <a:lstStyle/>
                    <a:p>
                      <a:pPr algn="ctr" rtl="1"/>
                      <a:r>
                        <a:rPr lang="fa-IR" sz="2000" b="0" i="0" u="none" strike="noStrike" baseline="0" dirty="0" smtClean="0">
                          <a:solidFill>
                            <a:schemeClr val="tx1"/>
                          </a:solidFill>
                          <a:latin typeface="FreeSerif"/>
                          <a:cs typeface="B Mitra" panose="00000400000000000000" pitchFamily="2" charset="-78"/>
                        </a:rPr>
                        <a:t>فیبروز کیستیک</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85415782"/>
                  </a:ext>
                </a:extLst>
              </a:tr>
              <a:tr h="370840">
                <a:tc>
                  <a:txBody>
                    <a:bodyPr/>
                    <a:lstStyle/>
                    <a:p>
                      <a:pPr algn="ctr" rtl="1"/>
                      <a:r>
                        <a:rPr lang="fa-IR" sz="2000" dirty="0" smtClean="0">
                          <a:solidFill>
                            <a:schemeClr val="tx1"/>
                          </a:solidFill>
                          <a:cs typeface="B Mitra" panose="00000400000000000000" pitchFamily="2" charset="-78"/>
                        </a:rPr>
                        <a:t>دانشگاه علوم پزشکی تبریز</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ناهنجاری های مادرزادی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516369049"/>
                  </a:ext>
                </a:extLst>
              </a:tr>
              <a:tr h="370840">
                <a:tc>
                  <a:txBody>
                    <a:bodyPr/>
                    <a:lstStyle/>
                    <a:p>
                      <a:pPr algn="ctr" rtl="1"/>
                      <a:r>
                        <a:rPr lang="fa-IR" sz="2000" smtClean="0">
                          <a:solidFill>
                            <a:schemeClr val="tx1"/>
                          </a:solidFill>
                          <a:cs typeface="B Mitra" panose="00000400000000000000" pitchFamily="2" charset="-78"/>
                        </a:rPr>
                        <a:t>دانشگاه علوم پزشکی تبریز</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حوادث ترافیکی منطقه 2 آمایش سرزمینی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5</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371769116"/>
                  </a:ext>
                </a:extLst>
              </a:tr>
              <a:tr h="370840">
                <a:tc>
                  <a:txBody>
                    <a:bodyPr/>
                    <a:lstStyle/>
                    <a:p>
                      <a:pPr algn="ctr" rtl="1"/>
                      <a:r>
                        <a:rPr lang="fa-IR" sz="2000" smtClean="0">
                          <a:solidFill>
                            <a:schemeClr val="tx1"/>
                          </a:solidFill>
                          <a:cs typeface="B Mitra" panose="00000400000000000000" pitchFamily="2" charset="-78"/>
                        </a:rPr>
                        <a:t>دانشگاه علوم پزشکی تبریز</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اسکیزوفرنیا</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6</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186515014"/>
                  </a:ext>
                </a:extLst>
              </a:tr>
              <a:tr h="370840">
                <a:tc>
                  <a:txBody>
                    <a:bodyPr/>
                    <a:lstStyle/>
                    <a:p>
                      <a:pPr algn="ctr" rtl="1"/>
                      <a:r>
                        <a:rPr lang="fa-IR" sz="2000" smtClean="0">
                          <a:solidFill>
                            <a:schemeClr val="tx1"/>
                          </a:solidFill>
                          <a:cs typeface="B Mitra" panose="00000400000000000000" pitchFamily="2" charset="-78"/>
                        </a:rPr>
                        <a:t>دانشگاه علوم پزشکی تبریز</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بیماران سکته مغزی در استان آذربایجان شرقی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7</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869994661"/>
                  </a:ext>
                </a:extLst>
              </a:tr>
              <a:tr h="370840">
                <a:tc>
                  <a:txBody>
                    <a:bodyPr/>
                    <a:lstStyle/>
                    <a:p>
                      <a:pPr algn="ctr" rtl="1"/>
                      <a:r>
                        <a:rPr lang="fa-IR" sz="2000" smtClean="0">
                          <a:solidFill>
                            <a:schemeClr val="tx1"/>
                          </a:solidFill>
                          <a:cs typeface="B Mitra" panose="00000400000000000000" pitchFamily="2" charset="-78"/>
                        </a:rPr>
                        <a:t>دانشگاه علوم پزشکی تبریز</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ثبت بیماران بستری شده با انفارکتوس حاد میوکارد</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8</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51868554"/>
                  </a:ext>
                </a:extLst>
              </a:tr>
              <a:tr h="370840">
                <a:tc>
                  <a:txBody>
                    <a:bodyPr/>
                    <a:lstStyle/>
                    <a:p>
                      <a:pPr algn="ctr" rtl="1"/>
                      <a:r>
                        <a:rPr lang="fa-IR" sz="2000" dirty="0" smtClean="0">
                          <a:solidFill>
                            <a:schemeClr val="tx1"/>
                          </a:solidFill>
                          <a:cs typeface="B Mitra" panose="00000400000000000000" pitchFamily="2" charset="-78"/>
                        </a:rPr>
                        <a:t>دانشگاه علوم پزشکی تبریز</a:t>
                      </a:r>
                      <a:endParaRPr lang="en-US" sz="2000" dirty="0">
                        <a:solidFill>
                          <a:schemeClr val="tx1"/>
                        </a:solidFill>
                        <a:cs typeface="B Mitra" panose="00000400000000000000" pitchFamily="2" charset="-78"/>
                      </a:endParaRPr>
                    </a:p>
                  </a:txBody>
                  <a:tcPr/>
                </a:tc>
                <a:tc>
                  <a:txBody>
                    <a:bodyPr/>
                    <a:lstStyle/>
                    <a:p>
                      <a:pPr algn="ctr" rtl="1"/>
                      <a:r>
                        <a:rPr lang="fa-IR" sz="2000" b="0" i="0" u="none" strike="noStrike" baseline="0" dirty="0" smtClean="0">
                          <a:solidFill>
                            <a:schemeClr val="tx1"/>
                          </a:solidFill>
                          <a:latin typeface="FreeSerif"/>
                          <a:cs typeface="B Mitra" panose="00000400000000000000" pitchFamily="2" charset="-78"/>
                        </a:rPr>
                        <a:t>هپاتیت اتوایمیون</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9</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3036369025"/>
                  </a:ext>
                </a:extLst>
              </a:tr>
              <a:tr h="370840">
                <a:tc>
                  <a:txBody>
                    <a:bodyPr/>
                    <a:lstStyle/>
                    <a:p>
                      <a:pPr algn="ctr" rtl="1"/>
                      <a:r>
                        <a:rPr lang="fa-IR" sz="2000" smtClean="0">
                          <a:solidFill>
                            <a:schemeClr val="tx1"/>
                          </a:solidFill>
                          <a:cs typeface="B Mitra" panose="00000400000000000000" pitchFamily="2" charset="-78"/>
                        </a:rPr>
                        <a:t>دانشگاه علوم پزشکی سبزوار</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زایمان های زودرس</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10</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262148595"/>
                  </a:ext>
                </a:extLst>
              </a:tr>
              <a:tr h="370840">
                <a:tc>
                  <a:txBody>
                    <a:bodyPr/>
                    <a:lstStyle/>
                    <a:p>
                      <a:pPr algn="ctr" rtl="1"/>
                      <a:r>
                        <a:rPr lang="fa-IR" sz="2000" dirty="0" smtClean="0">
                          <a:solidFill>
                            <a:schemeClr val="tx1"/>
                          </a:solidFill>
                          <a:cs typeface="B Mitra" panose="00000400000000000000" pitchFamily="2" charset="-78"/>
                        </a:rPr>
                        <a:t>دانشگاه علوم پزشکی سبزوار</a:t>
                      </a:r>
                      <a:endParaRPr lang="en-US" sz="2000" dirty="0">
                        <a:solidFill>
                          <a:schemeClr val="tx1"/>
                        </a:solidFill>
                        <a:cs typeface="B Mitra" panose="00000400000000000000" pitchFamily="2" charset="-78"/>
                      </a:endParaRPr>
                    </a:p>
                  </a:txBody>
                  <a:tcPr/>
                </a:tc>
                <a:tc>
                  <a:txBody>
                    <a:bodyPr/>
                    <a:lstStyle/>
                    <a:p>
                      <a:pPr algn="ctr" rtl="1"/>
                      <a:r>
                        <a:rPr lang="fa-IR" sz="2000" b="0" i="0" u="none" strike="noStrike" baseline="0" dirty="0" smtClean="0">
                          <a:solidFill>
                            <a:schemeClr val="tx1"/>
                          </a:solidFill>
                          <a:latin typeface="FreeSerif"/>
                          <a:cs typeface="B Mitra" panose="00000400000000000000" pitchFamily="2" charset="-78"/>
                        </a:rPr>
                        <a:t>بیماری سالک</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11</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3162672161"/>
                  </a:ext>
                </a:extLst>
              </a:tr>
              <a:tr h="370840">
                <a:tc>
                  <a:txBody>
                    <a:bodyPr/>
                    <a:lstStyle/>
                    <a:p>
                      <a:pPr algn="ctr" rtl="1"/>
                      <a:r>
                        <a:rPr lang="fa-IR" sz="2000" smtClean="0">
                          <a:solidFill>
                            <a:schemeClr val="tx1"/>
                          </a:solidFill>
                          <a:cs typeface="B Mitra" panose="00000400000000000000" pitchFamily="2" charset="-78"/>
                        </a:rPr>
                        <a:t>دانشگاه علوم پزشکی مشهد</a:t>
                      </a:r>
                      <a:endParaRPr lang="en-US" sz="2000" dirty="0">
                        <a:solidFill>
                          <a:schemeClr val="tx1"/>
                        </a:solidFill>
                        <a:cs typeface="B Mitra" panose="00000400000000000000" pitchFamily="2" charset="-78"/>
                      </a:endParaRPr>
                    </a:p>
                  </a:txBody>
                  <a:tcPr/>
                </a:tc>
                <a:tc>
                  <a:txBody>
                    <a:bodyPr/>
                    <a:lstStyle/>
                    <a:p>
                      <a:pPr algn="ctr" rtl="1"/>
                      <a:r>
                        <a:rPr lang="fa-IR" sz="2000" b="0" i="0" u="none" strike="noStrike" baseline="0" dirty="0" smtClean="0">
                          <a:solidFill>
                            <a:schemeClr val="tx1"/>
                          </a:solidFill>
                          <a:latin typeface="FreeSerif"/>
                          <a:cs typeface="B Mitra" panose="00000400000000000000" pitchFamily="2" charset="-78"/>
                        </a:rPr>
                        <a:t>مسمومیت ها در استان خراسان رضوی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12</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725656072"/>
                  </a:ext>
                </a:extLst>
              </a:tr>
              <a:tr h="370840">
                <a:tc>
                  <a:txBody>
                    <a:bodyPr/>
                    <a:lstStyle/>
                    <a:p>
                      <a:pPr algn="ctr" rtl="1"/>
                      <a:r>
                        <a:rPr lang="fa-IR" sz="2000" dirty="0" smtClean="0">
                          <a:solidFill>
                            <a:schemeClr val="tx1"/>
                          </a:solidFill>
                          <a:cs typeface="B Mitra" panose="00000400000000000000" pitchFamily="2" charset="-78"/>
                        </a:rPr>
                        <a:t>دانشگاه علوم پزشکی مشهد</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ویروس انسانی1 </a:t>
                      </a:r>
                      <a:r>
                        <a:rPr lang="en-US" sz="2000" dirty="0" smtClean="0">
                          <a:solidFill>
                            <a:schemeClr val="tx1"/>
                          </a:solidFill>
                          <a:cs typeface="B Mitra" panose="00000400000000000000" pitchFamily="2" charset="-78"/>
                        </a:rPr>
                        <a:t>HTLV-</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13</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1359959936"/>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16" y="1158651"/>
            <a:ext cx="10515600" cy="5699349"/>
          </a:xfrm>
          <a:prstGeom prst="rect">
            <a:avLst/>
          </a:prstGeom>
        </p:spPr>
      </p:pic>
    </p:spTree>
    <p:extLst>
      <p:ext uri="{BB962C8B-B14F-4D97-AF65-F5344CB8AC3E}">
        <p14:creationId xmlns:p14="http://schemas.microsoft.com/office/powerpoint/2010/main" val="1682394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16" y="222324"/>
            <a:ext cx="8596668" cy="842682"/>
          </a:xfrm>
        </p:spPr>
        <p:txBody>
          <a:bodyPr/>
          <a:lstStyle/>
          <a:p>
            <a:pPr algn="r" rtl="1"/>
            <a:endParaRPr lang="en-US" dirty="0">
              <a:cs typeface="B Homa"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8300660"/>
              </p:ext>
            </p:extLst>
          </p:nvPr>
        </p:nvGraphicFramePr>
        <p:xfrm>
          <a:off x="580516" y="1158651"/>
          <a:ext cx="10515600" cy="5212080"/>
        </p:xfrm>
        <a:graphic>
          <a:graphicData uri="http://schemas.openxmlformats.org/drawingml/2006/table">
            <a:tbl>
              <a:tblPr firstRow="1" bandRow="1">
                <a:tableStyleId>{5C22544A-7EE6-4342-B048-85BDC9FD1C3A}</a:tableStyleId>
              </a:tblPr>
              <a:tblGrid>
                <a:gridCol w="4884369">
                  <a:extLst>
                    <a:ext uri="{9D8B030D-6E8A-4147-A177-3AD203B41FA5}">
                      <a16:colId xmlns:a16="http://schemas.microsoft.com/office/drawing/2014/main" xmlns="" val="1508726531"/>
                    </a:ext>
                  </a:extLst>
                </a:gridCol>
                <a:gridCol w="4690833">
                  <a:extLst>
                    <a:ext uri="{9D8B030D-6E8A-4147-A177-3AD203B41FA5}">
                      <a16:colId xmlns:a16="http://schemas.microsoft.com/office/drawing/2014/main" xmlns="" val="924173594"/>
                    </a:ext>
                  </a:extLst>
                </a:gridCol>
                <a:gridCol w="940398">
                  <a:extLst>
                    <a:ext uri="{9D8B030D-6E8A-4147-A177-3AD203B41FA5}">
                      <a16:colId xmlns:a16="http://schemas.microsoft.com/office/drawing/2014/main" xmlns="" val="1957767465"/>
                    </a:ext>
                  </a:extLst>
                </a:gridCol>
              </a:tblGrid>
              <a:tr h="370840">
                <a:tc>
                  <a:txBody>
                    <a:bodyPr/>
                    <a:lstStyle/>
                    <a:p>
                      <a:pPr algn="ctr" rtl="1"/>
                      <a:r>
                        <a:rPr lang="fa-IR" sz="2400" dirty="0" smtClean="0">
                          <a:solidFill>
                            <a:srgbClr val="FFC000"/>
                          </a:solidFill>
                          <a:cs typeface="B Homa" panose="00000400000000000000" pitchFamily="2" charset="-78"/>
                        </a:rPr>
                        <a:t>دانشگاه مجری</a:t>
                      </a:r>
                      <a:endParaRPr lang="en-US" sz="2400" dirty="0">
                        <a:solidFill>
                          <a:srgbClr val="FFC000"/>
                        </a:solidFill>
                        <a:cs typeface="B Homa" panose="00000400000000000000" pitchFamily="2" charset="-78"/>
                      </a:endParaRPr>
                    </a:p>
                  </a:txBody>
                  <a:tcPr/>
                </a:tc>
                <a:tc>
                  <a:txBody>
                    <a:bodyPr/>
                    <a:lstStyle/>
                    <a:p>
                      <a:pPr algn="ctr" rtl="1"/>
                      <a:r>
                        <a:rPr lang="fa-IR" sz="2400" dirty="0" smtClean="0">
                          <a:solidFill>
                            <a:srgbClr val="FFC000"/>
                          </a:solidFill>
                          <a:cs typeface="B Homa" panose="00000400000000000000" pitchFamily="2" charset="-78"/>
                        </a:rPr>
                        <a:t>برنامه ثبت</a:t>
                      </a:r>
                      <a:endParaRPr lang="en-US" sz="2400" dirty="0">
                        <a:solidFill>
                          <a:srgbClr val="FFC000"/>
                        </a:solidFill>
                        <a:cs typeface="B Homa" panose="00000400000000000000" pitchFamily="2" charset="-78"/>
                      </a:endParaRPr>
                    </a:p>
                  </a:txBody>
                  <a:tcPr/>
                </a:tc>
                <a:tc>
                  <a:txBody>
                    <a:bodyPr/>
                    <a:lstStyle/>
                    <a:p>
                      <a:pPr algn="ctr" rtl="1"/>
                      <a:r>
                        <a:rPr lang="fa-IR" sz="2400" dirty="0" smtClean="0">
                          <a:solidFill>
                            <a:srgbClr val="FFC000"/>
                          </a:solidFill>
                          <a:cs typeface="B Homa" panose="00000400000000000000" pitchFamily="2" charset="-78"/>
                        </a:rPr>
                        <a:t>شماره</a:t>
                      </a:r>
                      <a:endParaRPr lang="en-US" sz="2400" dirty="0">
                        <a:solidFill>
                          <a:srgbClr val="FFC000"/>
                        </a:solidFill>
                        <a:cs typeface="B Homa" panose="00000400000000000000" pitchFamily="2" charset="-78"/>
                      </a:endParaRPr>
                    </a:p>
                  </a:txBody>
                  <a:tcPr/>
                </a:tc>
                <a:extLst>
                  <a:ext uri="{0D108BD9-81ED-4DB2-BD59-A6C34878D82A}">
                    <a16:rowId xmlns:a16="http://schemas.microsoft.com/office/drawing/2014/main" xmlns="" val="353040044"/>
                  </a:ext>
                </a:extLst>
              </a:tr>
              <a:tr h="370840">
                <a:tc>
                  <a:txBody>
                    <a:bodyPr/>
                    <a:lstStyle/>
                    <a:p>
                      <a:pPr algn="ctr" rtl="1"/>
                      <a:r>
                        <a:rPr lang="fa-IR" sz="2000" dirty="0" smtClean="0">
                          <a:solidFill>
                            <a:schemeClr val="tx1"/>
                          </a:solidFill>
                          <a:cs typeface="B Mitra" panose="00000400000000000000" pitchFamily="2" charset="-78"/>
                        </a:rPr>
                        <a:t>گناباد</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ثبت طلاق</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14</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121495076"/>
                  </a:ext>
                </a:extLst>
              </a:tr>
              <a:tr h="370840">
                <a:tc>
                  <a:txBody>
                    <a:bodyPr/>
                    <a:lstStyle/>
                    <a:p>
                      <a:pPr algn="ctr" rtl="1"/>
                      <a:r>
                        <a:rPr lang="fa-IR" sz="2000" dirty="0" smtClean="0">
                          <a:solidFill>
                            <a:schemeClr val="tx1"/>
                          </a:solidFill>
                          <a:cs typeface="B Mitra" panose="00000400000000000000" pitchFamily="2" charset="-78"/>
                        </a:rPr>
                        <a:t>دانشگاه علوم پزشکی شهید بهشتی</a:t>
                      </a:r>
                      <a:endParaRPr lang="en-US" sz="2000" dirty="0">
                        <a:solidFill>
                          <a:schemeClr val="tx1"/>
                        </a:solidFill>
                        <a:cs typeface="B Mitra" panose="00000400000000000000" pitchFamily="2" charset="-78"/>
                      </a:endParaRPr>
                    </a:p>
                  </a:txBody>
                  <a:tcPr/>
                </a:tc>
                <a:tc>
                  <a:txBody>
                    <a:bodyPr/>
                    <a:lstStyle/>
                    <a:p>
                      <a:pPr marL="0" algn="ctr" defTabSz="914400" rtl="1" eaLnBrk="1" latinLnBrk="0" hangingPunct="1"/>
                      <a:r>
                        <a:rPr lang="fa-IR" sz="2000" kern="1200" dirty="0" smtClean="0">
                          <a:solidFill>
                            <a:schemeClr val="tx1"/>
                          </a:solidFill>
                          <a:latin typeface="+mn-lt"/>
                          <a:ea typeface="+mn-ea"/>
                          <a:cs typeface="B Mitra" panose="00000400000000000000" pitchFamily="2" charset="-78"/>
                        </a:rPr>
                        <a:t>پرفشاری شریان ریه</a:t>
                      </a:r>
                      <a:endParaRPr lang="en-US" sz="2000" kern="1200" dirty="0">
                        <a:solidFill>
                          <a:schemeClr val="tx1"/>
                        </a:solidFill>
                        <a:latin typeface="+mn-lt"/>
                        <a:ea typeface="+mn-ea"/>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15</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32078235"/>
                  </a:ext>
                </a:extLst>
              </a:tr>
              <a:tr h="370840">
                <a:tc>
                  <a:txBody>
                    <a:bodyPr/>
                    <a:lstStyle/>
                    <a:p>
                      <a:pPr algn="ctr" rtl="1"/>
                      <a:r>
                        <a:rPr lang="fa-IR" sz="2000" smtClean="0">
                          <a:solidFill>
                            <a:schemeClr val="tx1"/>
                          </a:solidFill>
                          <a:cs typeface="B Mitra" panose="00000400000000000000" pitchFamily="2" charset="-78"/>
                        </a:rPr>
                        <a:t>دانشگاه علوم پزشکی شهید بهشتی</a:t>
                      </a:r>
                      <a:endParaRPr lang="fa-IR" sz="2000" dirty="0" smtClean="0">
                        <a:solidFill>
                          <a:schemeClr val="tx1"/>
                        </a:solidFill>
                        <a:cs typeface="B Mitra" panose="00000400000000000000" pitchFamily="2" charset="-78"/>
                      </a:endParaRPr>
                    </a:p>
                  </a:txBody>
                  <a:tcPr/>
                </a:tc>
                <a:tc>
                  <a:txBody>
                    <a:bodyPr/>
                    <a:lstStyle/>
                    <a:p>
                      <a:pPr algn="ctr" rtl="1"/>
                      <a:r>
                        <a:rPr lang="fa-IR" sz="2000" b="0" i="0" u="none" strike="noStrike" baseline="0" dirty="0" smtClean="0">
                          <a:solidFill>
                            <a:schemeClr val="tx1"/>
                          </a:solidFill>
                          <a:latin typeface="FreeSerif"/>
                          <a:cs typeface="B Mitra" panose="00000400000000000000" pitchFamily="2" charset="-78"/>
                        </a:rPr>
                        <a:t>سارکوئیدوز</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16</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85415782"/>
                  </a:ext>
                </a:extLst>
              </a:tr>
              <a:tr h="370840">
                <a:tc>
                  <a:txBody>
                    <a:bodyPr/>
                    <a:lstStyle/>
                    <a:p>
                      <a:pPr algn="ctr" rtl="1"/>
                      <a:r>
                        <a:rPr lang="fa-IR" sz="2000" smtClean="0">
                          <a:solidFill>
                            <a:schemeClr val="tx1"/>
                          </a:solidFill>
                          <a:cs typeface="B Mitra" panose="00000400000000000000" pitchFamily="2" charset="-78"/>
                        </a:rPr>
                        <a:t>دانشگاه علوم پزشکی شهید بهشتی</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سرطان های قفسه صدری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17</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516369049"/>
                  </a:ext>
                </a:extLst>
              </a:tr>
              <a:tr h="370840">
                <a:tc>
                  <a:txBody>
                    <a:bodyPr/>
                    <a:lstStyle/>
                    <a:p>
                      <a:pPr algn="ctr" rtl="1"/>
                      <a:r>
                        <a:rPr lang="fa-IR" sz="2000" smtClean="0">
                          <a:solidFill>
                            <a:schemeClr val="tx1"/>
                          </a:solidFill>
                          <a:cs typeface="B Mitra" panose="00000400000000000000" pitchFamily="2" charset="-78"/>
                        </a:rPr>
                        <a:t>دانشگاه علوم پزشکی شهید بهشتی</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مزمن انسدادی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18</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371769116"/>
                  </a:ext>
                </a:extLst>
              </a:tr>
              <a:tr h="370840">
                <a:tc>
                  <a:txBody>
                    <a:bodyPr/>
                    <a:lstStyle/>
                    <a:p>
                      <a:pPr algn="ctr" rtl="1"/>
                      <a:r>
                        <a:rPr lang="fa-IR" sz="2000" smtClean="0">
                          <a:solidFill>
                            <a:schemeClr val="tx1"/>
                          </a:solidFill>
                          <a:cs typeface="B Mitra" panose="00000400000000000000" pitchFamily="2" charset="-78"/>
                        </a:rPr>
                        <a:t>دانشگاه علوم پزشکی شهید بهشتی</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ثبت ملی تنگی نای به دنبال لوله گذاری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19</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186515014"/>
                  </a:ext>
                </a:extLst>
              </a:tr>
              <a:tr h="370840">
                <a:tc>
                  <a:txBody>
                    <a:bodyPr/>
                    <a:lstStyle/>
                    <a:p>
                      <a:pPr algn="ctr" rtl="1"/>
                      <a:r>
                        <a:rPr lang="fa-IR" sz="2000" dirty="0" smtClean="0">
                          <a:solidFill>
                            <a:schemeClr val="tx1"/>
                          </a:solidFill>
                          <a:cs typeface="B Mitra" panose="00000400000000000000" pitchFamily="2" charset="-78"/>
                        </a:rPr>
                        <a:t>دانشگاه علوم پزشکی شهید بهشتی</a:t>
                      </a:r>
                    </a:p>
                  </a:txBody>
                  <a:tcPr/>
                </a:tc>
                <a:tc>
                  <a:txBody>
                    <a:bodyPr/>
                    <a:lstStyle/>
                    <a:p>
                      <a:pPr algn="ctr" rtl="1"/>
                      <a:r>
                        <a:rPr lang="fa-IR" sz="2000" dirty="0" smtClean="0">
                          <a:solidFill>
                            <a:schemeClr val="tx1"/>
                          </a:solidFill>
                          <a:cs typeface="B Mitra" panose="00000400000000000000" pitchFamily="2" charset="-78"/>
                        </a:rPr>
                        <a:t>دیستروفی شبکیه</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20</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869994661"/>
                  </a:ext>
                </a:extLst>
              </a:tr>
              <a:tr h="370840">
                <a:tc>
                  <a:txBody>
                    <a:bodyPr/>
                    <a:lstStyle/>
                    <a:p>
                      <a:pPr algn="ctr" rtl="1"/>
                      <a:r>
                        <a:rPr lang="fa-IR" sz="2000" dirty="0" smtClean="0">
                          <a:solidFill>
                            <a:schemeClr val="tx1"/>
                          </a:solidFill>
                          <a:cs typeface="B Mitra" panose="00000400000000000000" pitchFamily="2" charset="-78"/>
                        </a:rPr>
                        <a:t>دانشگاه علوم پزشکی ایران</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اختلل شناختی و بیماری آلزایمر</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21</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51868554"/>
                  </a:ext>
                </a:extLst>
              </a:tr>
              <a:tr h="370840">
                <a:tc>
                  <a:txBody>
                    <a:bodyPr/>
                    <a:lstStyle/>
                    <a:p>
                      <a:pPr algn="ctr" rtl="1"/>
                      <a:r>
                        <a:rPr lang="fa-IR" sz="2000" smtClean="0">
                          <a:solidFill>
                            <a:schemeClr val="tx1"/>
                          </a:solidFill>
                          <a:cs typeface="B Mitra" panose="00000400000000000000" pitchFamily="2" charset="-78"/>
                        </a:rPr>
                        <a:t>دانشگاه علوم پزشکی ایران</a:t>
                      </a:r>
                      <a:endParaRPr lang="fa-IR" sz="2000" dirty="0" smtClean="0">
                        <a:solidFill>
                          <a:schemeClr val="tx1"/>
                        </a:solidFill>
                        <a:cs typeface="B Mitra" panose="00000400000000000000" pitchFamily="2" charset="-78"/>
                      </a:endParaRPr>
                    </a:p>
                  </a:txBody>
                  <a:tcPr/>
                </a:tc>
                <a:tc>
                  <a:txBody>
                    <a:bodyPr/>
                    <a:lstStyle/>
                    <a:p>
                      <a:pPr algn="ctr" rtl="1"/>
                      <a:r>
                        <a:rPr lang="fa-IR" sz="2000" b="0" i="0" u="none" strike="noStrike" baseline="0" dirty="0" smtClean="0">
                          <a:solidFill>
                            <a:schemeClr val="tx1"/>
                          </a:solidFill>
                          <a:latin typeface="FreeSerif"/>
                          <a:cs typeface="B Mitra" panose="00000400000000000000" pitchFamily="2" charset="-78"/>
                        </a:rPr>
                        <a:t>تومورهای غده هیپوفیز</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22</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3036369025"/>
                  </a:ext>
                </a:extLst>
              </a:tr>
              <a:tr h="370840">
                <a:tc>
                  <a:txBody>
                    <a:bodyPr/>
                    <a:lstStyle/>
                    <a:p>
                      <a:pPr algn="ctr" rtl="1"/>
                      <a:r>
                        <a:rPr lang="fa-IR" sz="2000" smtClean="0">
                          <a:solidFill>
                            <a:schemeClr val="tx1"/>
                          </a:solidFill>
                          <a:cs typeface="B Mitra" panose="00000400000000000000" pitchFamily="2" charset="-78"/>
                        </a:rPr>
                        <a:t>دانشگاه علوم پزشکی ایران</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بیماران چاق</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23</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262148595"/>
                  </a:ext>
                </a:extLst>
              </a:tr>
              <a:tr h="370840">
                <a:tc>
                  <a:txBody>
                    <a:bodyPr/>
                    <a:lstStyle/>
                    <a:p>
                      <a:pPr algn="ctr" rtl="1"/>
                      <a:r>
                        <a:rPr lang="fa-IR" sz="2000" dirty="0" smtClean="0">
                          <a:solidFill>
                            <a:schemeClr val="tx1"/>
                          </a:solidFill>
                          <a:cs typeface="B Mitra" panose="00000400000000000000" pitchFamily="2" charset="-78"/>
                        </a:rPr>
                        <a:t>دانشگاه علوم پزشکی ایران</a:t>
                      </a:r>
                    </a:p>
                  </a:txBody>
                  <a:tcPr/>
                </a:tc>
                <a:tc>
                  <a:txBody>
                    <a:bodyPr/>
                    <a:lstStyle/>
                    <a:p>
                      <a:pPr algn="ctr" rtl="1"/>
                      <a:r>
                        <a:rPr lang="fa-IR" sz="2000" dirty="0" smtClean="0">
                          <a:solidFill>
                            <a:schemeClr val="tx1"/>
                          </a:solidFill>
                          <a:cs typeface="B Mitra" panose="00000400000000000000" pitchFamily="2" charset="-78"/>
                        </a:rPr>
                        <a:t>بیماری های کف لگن</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24</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725656072"/>
                  </a:ext>
                </a:extLst>
              </a:tr>
              <a:tr h="370840">
                <a:tc>
                  <a:txBody>
                    <a:bodyPr/>
                    <a:lstStyle/>
                    <a:p>
                      <a:pPr algn="ctr" rtl="1"/>
                      <a:r>
                        <a:rPr lang="fa-IR" sz="2000" dirty="0" smtClean="0">
                          <a:solidFill>
                            <a:schemeClr val="tx1"/>
                          </a:solidFill>
                          <a:cs typeface="B Mitra" panose="00000400000000000000" pitchFamily="2" charset="-78"/>
                        </a:rPr>
                        <a:t>دانشگاه علوم پزشکی ایران</a:t>
                      </a:r>
                    </a:p>
                  </a:txBody>
                  <a:tcPr/>
                </a:tc>
                <a:tc>
                  <a:txBody>
                    <a:bodyPr/>
                    <a:lstStyle/>
                    <a:p>
                      <a:pPr algn="ctr" rtl="1"/>
                      <a:r>
                        <a:rPr lang="fa-IR" sz="2000" dirty="0" smtClean="0">
                          <a:solidFill>
                            <a:schemeClr val="tx1"/>
                          </a:solidFill>
                          <a:cs typeface="B Mitra" panose="00000400000000000000" pitchFamily="2" charset="-78"/>
                        </a:rPr>
                        <a:t>بیماران سوختگی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25</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1359959936"/>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9" y="971550"/>
            <a:ext cx="10842171" cy="5492826"/>
          </a:xfrm>
          <a:prstGeom prst="rect">
            <a:avLst/>
          </a:prstGeom>
        </p:spPr>
      </p:pic>
    </p:spTree>
    <p:extLst>
      <p:ext uri="{BB962C8B-B14F-4D97-AF65-F5344CB8AC3E}">
        <p14:creationId xmlns:p14="http://schemas.microsoft.com/office/powerpoint/2010/main" val="1810295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16" y="222324"/>
            <a:ext cx="8596668" cy="842682"/>
          </a:xfrm>
        </p:spPr>
        <p:txBody>
          <a:bodyPr/>
          <a:lstStyle/>
          <a:p>
            <a:pPr algn="r" rtl="1"/>
            <a:endParaRPr lang="en-US" dirty="0">
              <a:cs typeface="B Homa"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4999663"/>
              </p:ext>
            </p:extLst>
          </p:nvPr>
        </p:nvGraphicFramePr>
        <p:xfrm>
          <a:off x="483697" y="222324"/>
          <a:ext cx="10515600" cy="6400800"/>
        </p:xfrm>
        <a:graphic>
          <a:graphicData uri="http://schemas.openxmlformats.org/drawingml/2006/table">
            <a:tbl>
              <a:tblPr firstRow="1" bandRow="1">
                <a:tableStyleId>{5C22544A-7EE6-4342-B048-85BDC9FD1C3A}</a:tableStyleId>
              </a:tblPr>
              <a:tblGrid>
                <a:gridCol w="4884369">
                  <a:extLst>
                    <a:ext uri="{9D8B030D-6E8A-4147-A177-3AD203B41FA5}">
                      <a16:colId xmlns:a16="http://schemas.microsoft.com/office/drawing/2014/main" xmlns="" val="1508726531"/>
                    </a:ext>
                  </a:extLst>
                </a:gridCol>
                <a:gridCol w="4690833">
                  <a:extLst>
                    <a:ext uri="{9D8B030D-6E8A-4147-A177-3AD203B41FA5}">
                      <a16:colId xmlns:a16="http://schemas.microsoft.com/office/drawing/2014/main" xmlns="" val="924173594"/>
                    </a:ext>
                  </a:extLst>
                </a:gridCol>
                <a:gridCol w="940398">
                  <a:extLst>
                    <a:ext uri="{9D8B030D-6E8A-4147-A177-3AD203B41FA5}">
                      <a16:colId xmlns:a16="http://schemas.microsoft.com/office/drawing/2014/main" xmlns="" val="1957767465"/>
                    </a:ext>
                  </a:extLst>
                </a:gridCol>
              </a:tblGrid>
              <a:tr h="370840">
                <a:tc>
                  <a:txBody>
                    <a:bodyPr/>
                    <a:lstStyle/>
                    <a:p>
                      <a:pPr algn="ctr" rtl="1"/>
                      <a:r>
                        <a:rPr lang="fa-IR" sz="2400" dirty="0" smtClean="0">
                          <a:solidFill>
                            <a:srgbClr val="FFC000"/>
                          </a:solidFill>
                          <a:cs typeface="B Homa" panose="00000400000000000000" pitchFamily="2" charset="-78"/>
                        </a:rPr>
                        <a:t>دانشگاه مجری</a:t>
                      </a:r>
                      <a:endParaRPr lang="en-US" sz="2400" dirty="0">
                        <a:solidFill>
                          <a:srgbClr val="FFC000"/>
                        </a:solidFill>
                        <a:cs typeface="B Homa" panose="00000400000000000000" pitchFamily="2" charset="-78"/>
                      </a:endParaRPr>
                    </a:p>
                  </a:txBody>
                  <a:tcPr/>
                </a:tc>
                <a:tc>
                  <a:txBody>
                    <a:bodyPr/>
                    <a:lstStyle/>
                    <a:p>
                      <a:pPr algn="ctr" rtl="1"/>
                      <a:r>
                        <a:rPr lang="fa-IR" sz="2400" dirty="0" smtClean="0">
                          <a:solidFill>
                            <a:srgbClr val="FFC000"/>
                          </a:solidFill>
                          <a:cs typeface="B Homa" panose="00000400000000000000" pitchFamily="2" charset="-78"/>
                        </a:rPr>
                        <a:t>برنامه ثبت</a:t>
                      </a:r>
                      <a:endParaRPr lang="en-US" sz="2400" dirty="0">
                        <a:solidFill>
                          <a:srgbClr val="FFC000"/>
                        </a:solidFill>
                        <a:cs typeface="B Homa" panose="00000400000000000000" pitchFamily="2" charset="-78"/>
                      </a:endParaRPr>
                    </a:p>
                  </a:txBody>
                  <a:tcPr/>
                </a:tc>
                <a:tc>
                  <a:txBody>
                    <a:bodyPr/>
                    <a:lstStyle/>
                    <a:p>
                      <a:pPr algn="ctr" rtl="1"/>
                      <a:r>
                        <a:rPr lang="fa-IR" sz="2400" dirty="0" smtClean="0">
                          <a:solidFill>
                            <a:srgbClr val="FFC000"/>
                          </a:solidFill>
                          <a:cs typeface="B Homa" panose="00000400000000000000" pitchFamily="2" charset="-78"/>
                        </a:rPr>
                        <a:t>شماره</a:t>
                      </a:r>
                      <a:endParaRPr lang="en-US" sz="2400" dirty="0">
                        <a:solidFill>
                          <a:srgbClr val="FFC000"/>
                        </a:solidFill>
                        <a:cs typeface="B Homa" panose="00000400000000000000" pitchFamily="2" charset="-78"/>
                      </a:endParaRPr>
                    </a:p>
                  </a:txBody>
                  <a:tcPr/>
                </a:tc>
                <a:extLst>
                  <a:ext uri="{0D108BD9-81ED-4DB2-BD59-A6C34878D82A}">
                    <a16:rowId xmlns:a16="http://schemas.microsoft.com/office/drawing/2014/main" xmlns="" val="353040044"/>
                  </a:ext>
                </a:extLst>
              </a:tr>
              <a:tr h="370840">
                <a:tc>
                  <a:txBody>
                    <a:bodyPr/>
                    <a:lstStyle/>
                    <a:p>
                      <a:pPr algn="ctr" rtl="1"/>
                      <a:r>
                        <a:rPr lang="fa-IR" sz="2000" dirty="0" smtClean="0">
                          <a:solidFill>
                            <a:schemeClr val="tx1"/>
                          </a:solidFill>
                          <a:cs typeface="B Mitra" panose="00000400000000000000" pitchFamily="2" charset="-78"/>
                        </a:rPr>
                        <a:t>دانشگاه علوم پزشکی مازندران</a:t>
                      </a:r>
                    </a:p>
                  </a:txBody>
                  <a:tcPr/>
                </a:tc>
                <a:tc>
                  <a:txBody>
                    <a:bodyPr/>
                    <a:lstStyle/>
                    <a:p>
                      <a:pPr algn="ctr" rtl="1"/>
                      <a:r>
                        <a:rPr lang="fa-IR" sz="2000" dirty="0" smtClean="0">
                          <a:solidFill>
                            <a:schemeClr val="tx1"/>
                          </a:solidFill>
                          <a:cs typeface="B Mitra" panose="00000400000000000000" pitchFamily="2" charset="-78"/>
                        </a:rPr>
                        <a:t>تالاسمی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26</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121495076"/>
                  </a:ext>
                </a:extLst>
              </a:tr>
              <a:tr h="370840">
                <a:tc>
                  <a:txBody>
                    <a:bodyPr/>
                    <a:lstStyle/>
                    <a:p>
                      <a:pPr algn="ctr" rtl="1"/>
                      <a:r>
                        <a:rPr lang="fa-IR" sz="2000" dirty="0" smtClean="0">
                          <a:solidFill>
                            <a:schemeClr val="tx1"/>
                          </a:solidFill>
                          <a:cs typeface="B Mitra" panose="00000400000000000000" pitchFamily="2" charset="-78"/>
                        </a:rPr>
                        <a:t>انستیتو پاستور ایران</a:t>
                      </a:r>
                      <a:endParaRPr lang="en-US" sz="2000" dirty="0">
                        <a:solidFill>
                          <a:schemeClr val="tx1"/>
                        </a:solidFill>
                        <a:cs typeface="B Mitra" panose="00000400000000000000" pitchFamily="2" charset="-78"/>
                      </a:endParaRPr>
                    </a:p>
                  </a:txBody>
                  <a:tcPr/>
                </a:tc>
                <a:tc>
                  <a:txBody>
                    <a:bodyPr/>
                    <a:lstStyle/>
                    <a:p>
                      <a:pPr marL="0" algn="ctr" defTabSz="914400" rtl="1" eaLnBrk="1" latinLnBrk="0" hangingPunct="1"/>
                      <a:r>
                        <a:rPr lang="fa-IR" sz="2000" kern="1200" dirty="0" smtClean="0">
                          <a:solidFill>
                            <a:schemeClr val="tx1"/>
                          </a:solidFill>
                          <a:latin typeface="+mn-lt"/>
                          <a:ea typeface="+mn-ea"/>
                          <a:cs typeface="B Mitra" panose="00000400000000000000" pitchFamily="2" charset="-78"/>
                        </a:rPr>
                        <a:t>بیماران دوشن و بکر</a:t>
                      </a:r>
                      <a:endParaRPr lang="en-US" sz="2000" kern="1200" dirty="0">
                        <a:solidFill>
                          <a:schemeClr val="tx1"/>
                        </a:solidFill>
                        <a:latin typeface="+mn-lt"/>
                        <a:ea typeface="+mn-ea"/>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27</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32078235"/>
                  </a:ext>
                </a:extLst>
              </a:tr>
              <a:tr h="370840">
                <a:tc>
                  <a:txBody>
                    <a:bodyPr/>
                    <a:lstStyle/>
                    <a:p>
                      <a:pPr algn="ctr" rtl="1"/>
                      <a:r>
                        <a:rPr lang="fa-IR" sz="2000" dirty="0" smtClean="0">
                          <a:solidFill>
                            <a:schemeClr val="tx1"/>
                          </a:solidFill>
                          <a:cs typeface="B Mitra" panose="00000400000000000000" pitchFamily="2" charset="-78"/>
                        </a:rPr>
                        <a:t>دانشگاه علوم پزشکی شهید فسا</a:t>
                      </a:r>
                    </a:p>
                  </a:txBody>
                  <a:tcPr/>
                </a:tc>
                <a:tc>
                  <a:txBody>
                    <a:bodyPr/>
                    <a:lstStyle/>
                    <a:p>
                      <a:pPr algn="ctr" rtl="1"/>
                      <a:r>
                        <a:rPr lang="fa-IR" sz="2000" dirty="0" smtClean="0">
                          <a:solidFill>
                            <a:schemeClr val="tx1"/>
                          </a:solidFill>
                          <a:cs typeface="B Mitra" panose="00000400000000000000" pitchFamily="2" charset="-78"/>
                        </a:rPr>
                        <a:t>سکته های قلبی و سکته های مغزی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28</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85415782"/>
                  </a:ext>
                </a:extLst>
              </a:tr>
              <a:tr h="370840">
                <a:tc>
                  <a:txBody>
                    <a:bodyPr/>
                    <a:lstStyle/>
                    <a:p>
                      <a:pPr algn="ctr" rtl="1"/>
                      <a:r>
                        <a:rPr lang="fa-IR" sz="2000" dirty="0" smtClean="0">
                          <a:solidFill>
                            <a:schemeClr val="tx1"/>
                          </a:solidFill>
                          <a:cs typeface="B Mitra" panose="00000400000000000000" pitchFamily="2" charset="-78"/>
                        </a:rPr>
                        <a:t>دانشگاه علوم پزشکی همدان</a:t>
                      </a:r>
                    </a:p>
                  </a:txBody>
                  <a:tcPr/>
                </a:tc>
                <a:tc>
                  <a:txBody>
                    <a:bodyPr/>
                    <a:lstStyle/>
                    <a:p>
                      <a:pPr algn="ctr" rtl="1"/>
                      <a:r>
                        <a:rPr lang="fa-IR" sz="2000" dirty="0" smtClean="0">
                          <a:solidFill>
                            <a:schemeClr val="tx1"/>
                          </a:solidFill>
                          <a:cs typeface="B Mitra" panose="00000400000000000000" pitchFamily="2" charset="-78"/>
                        </a:rPr>
                        <a:t>عود و عوارض بیماری بروسلوز</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29</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516369049"/>
                  </a:ext>
                </a:extLst>
              </a:tr>
              <a:tr h="370840">
                <a:tc>
                  <a:txBody>
                    <a:bodyPr/>
                    <a:lstStyle/>
                    <a:p>
                      <a:pPr algn="ctr" rtl="1"/>
                      <a:r>
                        <a:rPr lang="fa-IR" sz="2000" dirty="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بیماری های نادر ریه اطفال</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30</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371769116"/>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ثبت ملی اوتیسم</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31</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186515014"/>
                  </a:ext>
                </a:extLst>
              </a:tr>
              <a:tr h="370840">
                <a:tc>
                  <a:txBody>
                    <a:bodyPr/>
                    <a:lstStyle/>
                    <a:p>
                      <a:pPr algn="ctr" rtl="1"/>
                      <a:r>
                        <a:rPr lang="fa-IR" sz="2000" dirty="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مراقبت های ویژه نوزادان</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32</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869994661"/>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ثبت ملی آسیب های نخاعی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33</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51868554"/>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تروما</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34</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3036369025"/>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اندوکرین در بخش غدد و متابولیک</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35</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262148595"/>
                  </a:ext>
                </a:extLst>
              </a:tr>
              <a:tr h="370840">
                <a:tc>
                  <a:txBody>
                    <a:bodyPr/>
                    <a:lstStyle/>
                    <a:p>
                      <a:pPr algn="ctr" rtl="1"/>
                      <a:r>
                        <a:rPr lang="fa-IR" sz="2000" dirty="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آسم و آلرژی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36</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3162672161"/>
                  </a:ext>
                </a:extLst>
              </a:tr>
              <a:tr h="370840">
                <a:tc>
                  <a:txBody>
                    <a:bodyPr/>
                    <a:lstStyle/>
                    <a:p>
                      <a:pPr algn="ctr" rtl="1"/>
                      <a:r>
                        <a:rPr lang="fa-IR" sz="2000" dirty="0" smtClean="0">
                          <a:solidFill>
                            <a:schemeClr val="tx1"/>
                          </a:solidFill>
                          <a:cs typeface="B Mitra" panose="00000400000000000000" pitchFamily="2" charset="-78"/>
                        </a:rPr>
                        <a:t>دانشگاه علوم پزشکی تهران</a:t>
                      </a:r>
                    </a:p>
                  </a:txBody>
                  <a:tcPr/>
                </a:tc>
                <a:tc>
                  <a:txBody>
                    <a:bodyPr/>
                    <a:lstStyle/>
                    <a:p>
                      <a:pPr algn="ctr" rtl="1"/>
                      <a:r>
                        <a:rPr lang="en-US" sz="2000" dirty="0" smtClean="0">
                          <a:solidFill>
                            <a:schemeClr val="tx1"/>
                          </a:solidFill>
                          <a:cs typeface="B Mitra" panose="00000400000000000000" pitchFamily="2" charset="-78"/>
                        </a:rPr>
                        <a:t>MS</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37</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725656072"/>
                  </a:ext>
                </a:extLst>
              </a:tr>
              <a:tr h="374725">
                <a:tc>
                  <a:txBody>
                    <a:bodyPr/>
                    <a:lstStyle/>
                    <a:p>
                      <a:pPr algn="ctr" rtl="1"/>
                      <a:r>
                        <a:rPr lang="fa-IR" sz="2000" dirty="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روماتیسمی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38</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1359959936"/>
                  </a:ext>
                </a:extLst>
              </a:tr>
              <a:tr h="370840">
                <a:tc>
                  <a:txBody>
                    <a:bodyPr/>
                    <a:lstStyle/>
                    <a:p>
                      <a:pPr algn="ctr" rtl="1"/>
                      <a:r>
                        <a:rPr lang="fa-IR" sz="2000" dirty="0" smtClean="0">
                          <a:solidFill>
                            <a:schemeClr val="tx1"/>
                          </a:solidFill>
                          <a:cs typeface="B Mitra" panose="00000400000000000000" pitchFamily="2" charset="-78"/>
                        </a:rPr>
                        <a:t>دانشگاه علوم پزشکی کرمان</a:t>
                      </a:r>
                    </a:p>
                  </a:txBody>
                  <a:tcPr/>
                </a:tc>
                <a:tc>
                  <a:txBody>
                    <a:bodyPr/>
                    <a:lstStyle/>
                    <a:p>
                      <a:pPr algn="ctr" rtl="1"/>
                      <a:r>
                        <a:rPr lang="fa-IR" sz="2000" dirty="0" smtClean="0">
                          <a:solidFill>
                            <a:schemeClr val="tx1"/>
                          </a:solidFill>
                          <a:cs typeface="B Mitra" panose="00000400000000000000" pitchFamily="2" charset="-78"/>
                        </a:rPr>
                        <a:t>کیست هیداتید</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39</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3454677265"/>
                  </a:ext>
                </a:extLst>
              </a:tr>
              <a:tr h="370840">
                <a:tc>
                  <a:txBody>
                    <a:bodyPr/>
                    <a:lstStyle/>
                    <a:p>
                      <a:pPr algn="ctr" rtl="1"/>
                      <a:r>
                        <a:rPr lang="fa-IR" sz="2000" dirty="0" smtClean="0">
                          <a:solidFill>
                            <a:schemeClr val="tx1"/>
                          </a:solidFill>
                          <a:cs typeface="B Mitra" panose="00000400000000000000" pitchFamily="2" charset="-78"/>
                        </a:rPr>
                        <a:t>دانشگاه علوم پزشکی شیراز</a:t>
                      </a:r>
                    </a:p>
                  </a:txBody>
                  <a:tcPr/>
                </a:tc>
                <a:tc>
                  <a:txBody>
                    <a:bodyPr/>
                    <a:lstStyle/>
                    <a:p>
                      <a:pPr algn="ctr" rtl="1"/>
                      <a:r>
                        <a:rPr lang="fa-IR" sz="2000" dirty="0" smtClean="0">
                          <a:solidFill>
                            <a:schemeClr val="tx1"/>
                          </a:solidFill>
                          <a:cs typeface="B Mitra" panose="00000400000000000000" pitchFamily="2" charset="-78"/>
                        </a:rPr>
                        <a:t>مراقبت های ویژه</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40</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319124403"/>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8" y="213912"/>
            <a:ext cx="10645856" cy="64092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1" y="149454"/>
            <a:ext cx="11090366" cy="6604043"/>
          </a:xfrm>
          <a:prstGeom prst="rect">
            <a:avLst/>
          </a:prstGeom>
        </p:spPr>
      </p:pic>
    </p:spTree>
    <p:extLst>
      <p:ext uri="{BB962C8B-B14F-4D97-AF65-F5344CB8AC3E}">
        <p14:creationId xmlns:p14="http://schemas.microsoft.com/office/powerpoint/2010/main" val="3407122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16" y="222324"/>
            <a:ext cx="8596668" cy="842682"/>
          </a:xfrm>
        </p:spPr>
        <p:txBody>
          <a:bodyPr/>
          <a:lstStyle/>
          <a:p>
            <a:pPr algn="r" rtl="1"/>
            <a:endParaRPr lang="en-US" dirty="0">
              <a:cs typeface="B Homa" panose="000004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3842665"/>
              </p:ext>
            </p:extLst>
          </p:nvPr>
        </p:nvGraphicFramePr>
        <p:xfrm>
          <a:off x="580516" y="222324"/>
          <a:ext cx="10515600" cy="6492240"/>
        </p:xfrm>
        <a:graphic>
          <a:graphicData uri="http://schemas.openxmlformats.org/drawingml/2006/table">
            <a:tbl>
              <a:tblPr firstRow="1" bandRow="1">
                <a:tableStyleId>{5C22544A-7EE6-4342-B048-85BDC9FD1C3A}</a:tableStyleId>
              </a:tblPr>
              <a:tblGrid>
                <a:gridCol w="4884369">
                  <a:extLst>
                    <a:ext uri="{9D8B030D-6E8A-4147-A177-3AD203B41FA5}">
                      <a16:colId xmlns:a16="http://schemas.microsoft.com/office/drawing/2014/main" xmlns="" val="1508726531"/>
                    </a:ext>
                  </a:extLst>
                </a:gridCol>
                <a:gridCol w="4690833">
                  <a:extLst>
                    <a:ext uri="{9D8B030D-6E8A-4147-A177-3AD203B41FA5}">
                      <a16:colId xmlns:a16="http://schemas.microsoft.com/office/drawing/2014/main" xmlns="" val="924173594"/>
                    </a:ext>
                  </a:extLst>
                </a:gridCol>
                <a:gridCol w="940398">
                  <a:extLst>
                    <a:ext uri="{9D8B030D-6E8A-4147-A177-3AD203B41FA5}">
                      <a16:colId xmlns:a16="http://schemas.microsoft.com/office/drawing/2014/main" xmlns="" val="1957767465"/>
                    </a:ext>
                  </a:extLst>
                </a:gridCol>
              </a:tblGrid>
              <a:tr h="370840">
                <a:tc>
                  <a:txBody>
                    <a:bodyPr/>
                    <a:lstStyle/>
                    <a:p>
                      <a:pPr algn="ctr" rtl="1"/>
                      <a:r>
                        <a:rPr lang="fa-IR" sz="2400" dirty="0" smtClean="0">
                          <a:solidFill>
                            <a:srgbClr val="FFC000"/>
                          </a:solidFill>
                          <a:cs typeface="B Homa" panose="00000400000000000000" pitchFamily="2" charset="-78"/>
                        </a:rPr>
                        <a:t>دانشگاه مجری</a:t>
                      </a:r>
                      <a:endParaRPr lang="en-US" sz="2400" dirty="0">
                        <a:solidFill>
                          <a:srgbClr val="FFC000"/>
                        </a:solidFill>
                        <a:cs typeface="B Homa" panose="00000400000000000000" pitchFamily="2" charset="-78"/>
                      </a:endParaRPr>
                    </a:p>
                  </a:txBody>
                  <a:tcPr/>
                </a:tc>
                <a:tc>
                  <a:txBody>
                    <a:bodyPr/>
                    <a:lstStyle/>
                    <a:p>
                      <a:pPr algn="ctr" rtl="1"/>
                      <a:r>
                        <a:rPr lang="fa-IR" sz="2400" dirty="0" smtClean="0">
                          <a:solidFill>
                            <a:srgbClr val="FFC000"/>
                          </a:solidFill>
                          <a:cs typeface="B Homa" panose="00000400000000000000" pitchFamily="2" charset="-78"/>
                        </a:rPr>
                        <a:t>برنامه ثبت</a:t>
                      </a:r>
                      <a:endParaRPr lang="en-US" sz="2400" dirty="0">
                        <a:solidFill>
                          <a:srgbClr val="FFC000"/>
                        </a:solidFill>
                        <a:cs typeface="B Homa" panose="00000400000000000000" pitchFamily="2" charset="-78"/>
                      </a:endParaRPr>
                    </a:p>
                  </a:txBody>
                  <a:tcPr/>
                </a:tc>
                <a:tc>
                  <a:txBody>
                    <a:bodyPr/>
                    <a:lstStyle/>
                    <a:p>
                      <a:pPr algn="ctr" rtl="1"/>
                      <a:r>
                        <a:rPr lang="fa-IR" sz="2400" dirty="0" smtClean="0">
                          <a:solidFill>
                            <a:srgbClr val="FFC000"/>
                          </a:solidFill>
                          <a:cs typeface="B Homa" panose="00000400000000000000" pitchFamily="2" charset="-78"/>
                        </a:rPr>
                        <a:t>شماره</a:t>
                      </a:r>
                      <a:endParaRPr lang="en-US" sz="2400" dirty="0">
                        <a:solidFill>
                          <a:srgbClr val="FFC000"/>
                        </a:solidFill>
                        <a:cs typeface="B Homa" panose="00000400000000000000" pitchFamily="2" charset="-78"/>
                      </a:endParaRPr>
                    </a:p>
                  </a:txBody>
                  <a:tcPr/>
                </a:tc>
                <a:extLst>
                  <a:ext uri="{0D108BD9-81ED-4DB2-BD59-A6C34878D82A}">
                    <a16:rowId xmlns:a16="http://schemas.microsoft.com/office/drawing/2014/main" xmlns="" val="353040044"/>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بانک ملی تومور ایران</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41</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121495076"/>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marL="0" algn="ctr" defTabSz="914400" rtl="1" eaLnBrk="1" latinLnBrk="0" hangingPunct="1"/>
                      <a:r>
                        <a:rPr lang="fa-IR" sz="2000" kern="1200" dirty="0" smtClean="0">
                          <a:solidFill>
                            <a:schemeClr val="tx1"/>
                          </a:solidFill>
                          <a:latin typeface="+mn-lt"/>
                          <a:ea typeface="+mn-ea"/>
                          <a:cs typeface="B Mitra" panose="00000400000000000000" pitchFamily="2" charset="-78"/>
                        </a:rPr>
                        <a:t>سلیاک</a:t>
                      </a:r>
                      <a:endParaRPr lang="en-US" sz="2000" kern="1200" dirty="0">
                        <a:solidFill>
                          <a:schemeClr val="tx1"/>
                        </a:solidFill>
                        <a:latin typeface="+mn-lt"/>
                        <a:ea typeface="+mn-ea"/>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42</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32078235"/>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algn="ctr" rtl="1"/>
                      <a:r>
                        <a:rPr lang="en-US" sz="2000" dirty="0" smtClean="0">
                          <a:solidFill>
                            <a:schemeClr val="tx1"/>
                          </a:solidFill>
                          <a:cs typeface="B Mitra" panose="00000400000000000000" pitchFamily="2" charset="-78"/>
                        </a:rPr>
                        <a:t>IBD</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43</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85415782"/>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سرطان های تیروئید</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44</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516369049"/>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ثبت دوقلوها</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45</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371769116"/>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سرطان پستان فامیلی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46</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186515014"/>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حساسیت های غذایی</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47</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869994661"/>
                  </a:ext>
                </a:extLst>
              </a:tr>
              <a:tr h="370840">
                <a:tc>
                  <a:txBody>
                    <a:bodyPr/>
                    <a:lstStyle/>
                    <a:p>
                      <a:pPr algn="ctr" rtl="1"/>
                      <a:r>
                        <a:rPr lang="fa-IR" sz="200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برنامه ملی ثبت سرطان پروستات</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48</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251868554"/>
                  </a:ext>
                </a:extLst>
              </a:tr>
              <a:tr h="370840">
                <a:tc>
                  <a:txBody>
                    <a:bodyPr/>
                    <a:lstStyle/>
                    <a:p>
                      <a:pPr algn="ctr" rtl="1"/>
                      <a:r>
                        <a:rPr lang="fa-IR" sz="2000" dirty="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هپاتیت اتوایمیون</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49</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3036369025"/>
                  </a:ext>
                </a:extLst>
              </a:tr>
              <a:tr h="370840">
                <a:tc>
                  <a:txBody>
                    <a:bodyPr/>
                    <a:lstStyle/>
                    <a:p>
                      <a:pPr algn="ctr" rtl="1"/>
                      <a:r>
                        <a:rPr lang="fa-IR" sz="2000" dirty="0" smtClean="0">
                          <a:solidFill>
                            <a:schemeClr val="tx1"/>
                          </a:solidFill>
                          <a:cs typeface="B Mitra" panose="00000400000000000000" pitchFamily="2" charset="-78"/>
                        </a:rPr>
                        <a:t>دانشگاه علوم پزشکی تهران</a:t>
                      </a:r>
                    </a:p>
                  </a:txBody>
                  <a:tcPr/>
                </a:tc>
                <a:tc>
                  <a:txBody>
                    <a:bodyPr/>
                    <a:lstStyle/>
                    <a:p>
                      <a:pPr algn="ctr" rtl="1"/>
                      <a:r>
                        <a:rPr lang="fa-IR" sz="2000" dirty="0" smtClean="0">
                          <a:solidFill>
                            <a:schemeClr val="tx1"/>
                          </a:solidFill>
                          <a:cs typeface="B Mitra" panose="00000400000000000000" pitchFamily="2" charset="-78"/>
                        </a:rPr>
                        <a:t>کبد چرب </a:t>
                      </a:r>
                      <a:r>
                        <a:rPr lang="en-US" sz="2000" dirty="0" smtClean="0">
                          <a:solidFill>
                            <a:schemeClr val="tx1"/>
                          </a:solidFill>
                          <a:cs typeface="B Mitra" panose="00000400000000000000" pitchFamily="2" charset="-78"/>
                        </a:rPr>
                        <a:t>NAFLD</a:t>
                      </a:r>
                      <a:r>
                        <a:rPr lang="fa-IR" sz="2000" dirty="0" smtClean="0">
                          <a:solidFill>
                            <a:schemeClr val="tx1"/>
                          </a:solidFill>
                          <a:cs typeface="B Mitra" panose="00000400000000000000" pitchFamily="2" charset="-78"/>
                        </a:rPr>
                        <a:t> </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50</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262148595"/>
                  </a:ext>
                </a:extLst>
              </a:tr>
              <a:tr h="370840">
                <a:tc>
                  <a:txBody>
                    <a:bodyPr/>
                    <a:lstStyle/>
                    <a:p>
                      <a:pPr algn="ctr" rtl="1"/>
                      <a:r>
                        <a:rPr lang="fa-IR" sz="2000" dirty="0" smtClean="0">
                          <a:solidFill>
                            <a:schemeClr val="tx1"/>
                          </a:solidFill>
                          <a:cs typeface="B Mitra" panose="00000400000000000000" pitchFamily="2" charset="-78"/>
                        </a:rPr>
                        <a:t>دانشگاه علوم پزشکی شیراز</a:t>
                      </a:r>
                    </a:p>
                  </a:txBody>
                  <a:tcPr/>
                </a:tc>
                <a:tc>
                  <a:txBody>
                    <a:bodyPr/>
                    <a:lstStyle/>
                    <a:p>
                      <a:pPr algn="ctr" rtl="1"/>
                      <a:r>
                        <a:rPr lang="fa-IR" sz="1600" dirty="0" smtClean="0">
                          <a:solidFill>
                            <a:schemeClr val="tx1"/>
                          </a:solidFill>
                          <a:cs typeface="B Mitra" panose="00000400000000000000" pitchFamily="2" charset="-78"/>
                        </a:rPr>
                        <a:t>ثبت اطلاعات بیماران مورد تعبیه دستگاه های کاشتی اصلح کننده اختلالات ریتم قلبی</a:t>
                      </a:r>
                      <a:endParaRPr lang="en-US" sz="16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51</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3162672161"/>
                  </a:ext>
                </a:extLst>
              </a:tr>
              <a:tr h="370840">
                <a:tc>
                  <a:txBody>
                    <a:bodyPr/>
                    <a:lstStyle/>
                    <a:p>
                      <a:pPr algn="ctr" rtl="1"/>
                      <a:r>
                        <a:rPr lang="fa-IR" sz="2000" smtClean="0">
                          <a:solidFill>
                            <a:schemeClr val="tx1"/>
                          </a:solidFill>
                          <a:cs typeface="B Mitra" panose="00000400000000000000" pitchFamily="2" charset="-78"/>
                        </a:rPr>
                        <a:t>دانشگاه علوم پزشکی شیراز</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ایجاد بیوبانک جامع بیماران مبتل به هر نوع سرطان کولورکتال</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52</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2725656072"/>
                  </a:ext>
                </a:extLst>
              </a:tr>
              <a:tr h="370840">
                <a:tc>
                  <a:txBody>
                    <a:bodyPr/>
                    <a:lstStyle/>
                    <a:p>
                      <a:pPr algn="ctr" rtl="1"/>
                      <a:r>
                        <a:rPr lang="fa-IR" sz="2000" smtClean="0">
                          <a:solidFill>
                            <a:schemeClr val="tx1"/>
                          </a:solidFill>
                          <a:cs typeface="B Mitra" panose="00000400000000000000" pitchFamily="2" charset="-78"/>
                        </a:rPr>
                        <a:t>دانشگاه علوم پزشکی شیراز</a:t>
                      </a:r>
                      <a:endParaRPr lang="fa-IR" sz="2000" dirty="0" smtClean="0">
                        <a:solidFill>
                          <a:schemeClr val="tx1"/>
                        </a:solidFill>
                        <a:cs typeface="B Mitra" panose="00000400000000000000" pitchFamily="2" charset="-78"/>
                      </a:endParaRPr>
                    </a:p>
                  </a:txBody>
                  <a:tcPr/>
                </a:tc>
                <a:tc>
                  <a:txBody>
                    <a:bodyPr/>
                    <a:lstStyle/>
                    <a:p>
                      <a:pPr algn="ctr" rtl="1"/>
                      <a:r>
                        <a:rPr lang="fa-IR" sz="2000" dirty="0" smtClean="0">
                          <a:solidFill>
                            <a:schemeClr val="tx1"/>
                          </a:solidFill>
                          <a:cs typeface="B Mitra" panose="00000400000000000000" pitchFamily="2" charset="-78"/>
                        </a:rPr>
                        <a:t>ثبت بیماران هپاتیت</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53</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1359959936"/>
                  </a:ext>
                </a:extLst>
              </a:tr>
              <a:tr h="370840">
                <a:tc>
                  <a:txBody>
                    <a:bodyPr/>
                    <a:lstStyle/>
                    <a:p>
                      <a:pPr algn="ctr" rtl="1"/>
                      <a:r>
                        <a:rPr lang="fa-IR" sz="2000" dirty="0" smtClean="0">
                          <a:solidFill>
                            <a:schemeClr val="tx1"/>
                          </a:solidFill>
                          <a:cs typeface="B Mitra" panose="00000400000000000000" pitchFamily="2" charset="-78"/>
                        </a:rPr>
                        <a:t>دانشگاه علوم پزشکی شیراز</a:t>
                      </a:r>
                    </a:p>
                  </a:txBody>
                  <a:tcPr/>
                </a:tc>
                <a:tc>
                  <a:txBody>
                    <a:bodyPr/>
                    <a:lstStyle/>
                    <a:p>
                      <a:pPr algn="ctr" rtl="1"/>
                      <a:r>
                        <a:rPr lang="fa-IR" sz="2000" dirty="0" smtClean="0">
                          <a:solidFill>
                            <a:schemeClr val="tx1"/>
                          </a:solidFill>
                          <a:cs typeface="B Mitra" panose="00000400000000000000" pitchFamily="2" charset="-78"/>
                        </a:rPr>
                        <a:t>نظام ثبت موارد مواجهه با خون و مایعات بدن وصدمات ناشی از اجسام تیز ...</a:t>
                      </a:r>
                      <a:endParaRPr lang="en-US" sz="2000" dirty="0">
                        <a:solidFill>
                          <a:schemeClr val="tx1"/>
                        </a:solidFill>
                        <a:cs typeface="B Mitra" panose="00000400000000000000" pitchFamily="2" charset="-78"/>
                      </a:endParaRPr>
                    </a:p>
                  </a:txBody>
                  <a:tcPr/>
                </a:tc>
                <a:tc>
                  <a:txBody>
                    <a:bodyPr/>
                    <a:lstStyle/>
                    <a:p>
                      <a:pPr algn="ctr" rtl="1"/>
                      <a:r>
                        <a:rPr lang="fa-IR" sz="2000" dirty="0" smtClean="0">
                          <a:solidFill>
                            <a:srgbClr val="FF0000"/>
                          </a:solidFill>
                          <a:cs typeface="B Mitra" panose="00000400000000000000" pitchFamily="2" charset="-78"/>
                        </a:rPr>
                        <a:t>54</a:t>
                      </a:r>
                      <a:endParaRPr lang="en-US" sz="2000" dirty="0">
                        <a:solidFill>
                          <a:srgbClr val="FF0000"/>
                        </a:solidFill>
                        <a:cs typeface="B Mitra" panose="00000400000000000000" pitchFamily="2" charset="-78"/>
                      </a:endParaRPr>
                    </a:p>
                  </a:txBody>
                  <a:tcPr/>
                </a:tc>
                <a:extLst>
                  <a:ext uri="{0D108BD9-81ED-4DB2-BD59-A6C34878D82A}">
                    <a16:rowId xmlns:a16="http://schemas.microsoft.com/office/drawing/2014/main" xmlns="" val="4112518093"/>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7" y="211410"/>
            <a:ext cx="10829108" cy="6646590"/>
          </a:xfrm>
          <a:prstGeom prst="rect">
            <a:avLst/>
          </a:prstGeom>
        </p:spPr>
      </p:pic>
    </p:spTree>
    <p:extLst>
      <p:ext uri="{BB962C8B-B14F-4D97-AF65-F5344CB8AC3E}">
        <p14:creationId xmlns:p14="http://schemas.microsoft.com/office/powerpoint/2010/main" val="40902372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برنامه ثبت سرطان جمعیتي</a:t>
            </a:r>
            <a:endParaRPr lang="en-US" dirty="0">
              <a:cs typeface="B Hom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046" y="1547813"/>
            <a:ext cx="8767482" cy="4925265"/>
          </a:xfrm>
        </p:spPr>
      </p:pic>
    </p:spTree>
    <p:extLst>
      <p:ext uri="{BB962C8B-B14F-4D97-AF65-F5344CB8AC3E}">
        <p14:creationId xmlns:p14="http://schemas.microsoft.com/office/powerpoint/2010/main" val="1537926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58235"/>
          </a:xfrm>
        </p:spPr>
        <p:txBody>
          <a:bodyPr>
            <a:normAutofit fontScale="90000"/>
          </a:bodyPr>
          <a:lstStyle/>
          <a:p>
            <a:pPr algn="ctr" rtl="1">
              <a:lnSpc>
                <a:spcPct val="200000"/>
              </a:lnSpc>
            </a:pPr>
            <a:r>
              <a:rPr lang="fa-IR" sz="5400" b="1" dirty="0">
                <a:solidFill>
                  <a:srgbClr val="EB157A"/>
                </a:solidFill>
                <a:latin typeface="FreeSerifBold"/>
                <a:cs typeface="B Homa" panose="00000400000000000000" pitchFamily="2" charset="-78"/>
              </a:rPr>
              <a:t>اصول راه اندازی و ساختار برنامه</a:t>
            </a:r>
            <a:br>
              <a:rPr lang="fa-IR" sz="5400" b="1" dirty="0">
                <a:solidFill>
                  <a:srgbClr val="EB157A"/>
                </a:solidFill>
                <a:latin typeface="FreeSerifBold"/>
                <a:cs typeface="B Homa" panose="00000400000000000000" pitchFamily="2" charset="-78"/>
              </a:rPr>
            </a:br>
            <a:r>
              <a:rPr lang="fa-IR" sz="5400" b="1" dirty="0">
                <a:solidFill>
                  <a:srgbClr val="EB157A"/>
                </a:solidFill>
                <a:latin typeface="FreeSerifBold"/>
                <a:cs typeface="B Homa" panose="00000400000000000000" pitchFamily="2" charset="-78"/>
              </a:rPr>
              <a:t>های ثبت بیماری ها</a:t>
            </a:r>
            <a:endParaRPr lang="en-US" sz="5400" dirty="0">
              <a:cs typeface="B Homa" panose="00000400000000000000" pitchFamily="2" charset="-78"/>
            </a:endParaRPr>
          </a:p>
        </p:txBody>
      </p:sp>
      <p:sp>
        <p:nvSpPr>
          <p:cNvPr id="3" name="Content Placeholder 2"/>
          <p:cNvSpPr>
            <a:spLocks noGrp="1"/>
          </p:cNvSpPr>
          <p:nvPr>
            <p:ph idx="1"/>
          </p:nvPr>
        </p:nvSpPr>
        <p:spPr>
          <a:xfrm>
            <a:off x="838200" y="4453665"/>
            <a:ext cx="10515600" cy="1723297"/>
          </a:xfrm>
        </p:spPr>
        <p:txBody>
          <a:bodyPr/>
          <a:lstStyle/>
          <a:p>
            <a:endParaRPr lang="en-US" dirty="0"/>
          </a:p>
        </p:txBody>
      </p:sp>
    </p:spTree>
    <p:extLst>
      <p:ext uri="{BB962C8B-B14F-4D97-AF65-F5344CB8AC3E}">
        <p14:creationId xmlns:p14="http://schemas.microsoft.com/office/powerpoint/2010/main" val="1402466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چرخه حیات برنامه های ثبت</a:t>
            </a:r>
            <a:endParaRPr lang="en-US" dirty="0">
              <a:cs typeface="B Hom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615" y="1493570"/>
            <a:ext cx="6100091" cy="4068773"/>
          </a:xfrm>
        </p:spPr>
      </p:pic>
      <p:sp>
        <p:nvSpPr>
          <p:cNvPr id="5" name="Oval 4"/>
          <p:cNvSpPr/>
          <p:nvPr/>
        </p:nvSpPr>
        <p:spPr>
          <a:xfrm>
            <a:off x="6667625" y="4173967"/>
            <a:ext cx="2112085" cy="152758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2800" dirty="0" smtClean="0">
                <a:solidFill>
                  <a:srgbClr val="FF0000"/>
                </a:solidFill>
                <a:cs typeface="B Mitra" panose="00000400000000000000" pitchFamily="2" charset="-78"/>
              </a:rPr>
              <a:t>خاتمه ؟</a:t>
            </a:r>
            <a:endParaRPr lang="en-US" sz="2800" dirty="0">
              <a:solidFill>
                <a:srgbClr val="FF0000"/>
              </a:solidFill>
              <a:cs typeface="B Mitra" panose="00000400000000000000" pitchFamily="2" charset="-78"/>
            </a:endParaRPr>
          </a:p>
        </p:txBody>
      </p:sp>
    </p:spTree>
    <p:extLst>
      <p:ext uri="{BB962C8B-B14F-4D97-AF65-F5344CB8AC3E}">
        <p14:creationId xmlns:p14="http://schemas.microsoft.com/office/powerpoint/2010/main" val="1203667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rgbClr val="00B050"/>
                </a:solidFill>
                <a:latin typeface="DejaVuSans-Bold"/>
                <a:cs typeface="B Homa" panose="00000400000000000000" pitchFamily="2" charset="-78"/>
              </a:rPr>
              <a:t>آن چه خواهیم گفت</a:t>
            </a:r>
            <a:endParaRPr lang="en-US" dirty="0">
              <a:solidFill>
                <a:srgbClr val="00B050"/>
              </a:solidFill>
              <a:cs typeface="B Homa"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latin typeface="DejaVuSans"/>
                <a:cs typeface="B Mitra" panose="00000400000000000000" pitchFamily="2" charset="-78"/>
              </a:rPr>
              <a:t>نظام </a:t>
            </a:r>
            <a:r>
              <a:rPr lang="fa-IR" sz="2400" dirty="0">
                <a:latin typeface="DejaVuSans"/>
                <a:cs typeface="B Mitra" panose="00000400000000000000" pitchFamily="2" charset="-78"/>
              </a:rPr>
              <a:t>مراقبت</a:t>
            </a:r>
          </a:p>
          <a:p>
            <a:pPr algn="r" rtl="1"/>
            <a:r>
              <a:rPr lang="fa-IR" sz="2400" dirty="0" smtClean="0">
                <a:latin typeface="DejaVuSans"/>
                <a:cs typeface="B Mitra" panose="00000400000000000000" pitchFamily="2" charset="-78"/>
              </a:rPr>
              <a:t>تعریف </a:t>
            </a:r>
            <a:r>
              <a:rPr lang="fa-IR" sz="2400" dirty="0">
                <a:latin typeface="DejaVuSans"/>
                <a:cs typeface="B Mitra" panose="00000400000000000000" pitchFamily="2" charset="-78"/>
              </a:rPr>
              <a:t>ثبت بیماری ها</a:t>
            </a:r>
          </a:p>
          <a:p>
            <a:pPr algn="r" rtl="1"/>
            <a:r>
              <a:rPr lang="fa-IR" sz="2400" dirty="0" smtClean="0">
                <a:latin typeface="DejaVuSans"/>
                <a:cs typeface="B Mitra" panose="00000400000000000000" pitchFamily="2" charset="-78"/>
              </a:rPr>
              <a:t>دو </a:t>
            </a:r>
            <a:r>
              <a:rPr lang="fa-IR" sz="2400" dirty="0">
                <a:latin typeface="DejaVuSans"/>
                <a:cs typeface="B Mitra" panose="00000400000000000000" pitchFamily="2" charset="-78"/>
              </a:rPr>
              <a:t>نوع نظام ثبت بیماری:</a:t>
            </a:r>
          </a:p>
          <a:p>
            <a:pPr algn="r" rtl="1"/>
            <a:r>
              <a:rPr lang="fa-IR" sz="2000" dirty="0">
                <a:latin typeface="ArialMT"/>
                <a:cs typeface="B Mitra" panose="00000400000000000000" pitchFamily="2" charset="-78"/>
              </a:rPr>
              <a:t>• </a:t>
            </a:r>
            <a:r>
              <a:rPr lang="fa-IR" sz="2000" dirty="0">
                <a:latin typeface="DejaVuSans"/>
                <a:cs typeface="B Mitra" panose="00000400000000000000" pitchFamily="2" charset="-78"/>
              </a:rPr>
              <a:t>مبتنی بر کلینیک</a:t>
            </a:r>
          </a:p>
          <a:p>
            <a:pPr algn="r" rtl="1"/>
            <a:r>
              <a:rPr lang="fa-IR" sz="2000" dirty="0">
                <a:latin typeface="ArialMT"/>
                <a:cs typeface="B Mitra" panose="00000400000000000000" pitchFamily="2" charset="-78"/>
              </a:rPr>
              <a:t>• </a:t>
            </a:r>
            <a:r>
              <a:rPr lang="fa-IR" sz="2000" dirty="0">
                <a:latin typeface="DejaVuSans"/>
                <a:cs typeface="B Mitra" panose="00000400000000000000" pitchFamily="2" charset="-78"/>
              </a:rPr>
              <a:t>مبتنی بر جمعیت</a:t>
            </a:r>
          </a:p>
          <a:p>
            <a:pPr algn="r" rtl="1"/>
            <a:r>
              <a:rPr lang="fa-IR" sz="2400" dirty="0" smtClean="0">
                <a:latin typeface="DejaVuSans"/>
                <a:cs typeface="B Mitra" panose="00000400000000000000" pitchFamily="2" charset="-78"/>
              </a:rPr>
              <a:t>هدف </a:t>
            </a:r>
            <a:r>
              <a:rPr lang="fa-IR" sz="2400" dirty="0">
                <a:latin typeface="DejaVuSans"/>
                <a:cs typeface="B Mitra" panose="00000400000000000000" pitchFamily="2" charset="-78"/>
              </a:rPr>
              <a:t>های ثبت بیماری ها</a:t>
            </a:r>
          </a:p>
          <a:p>
            <a:pPr algn="r" rtl="1"/>
            <a:r>
              <a:rPr lang="fa-IR" sz="2400" dirty="0" smtClean="0">
                <a:latin typeface="DejaVuSans"/>
                <a:cs typeface="B Mitra" panose="00000400000000000000" pitchFamily="2" charset="-78"/>
              </a:rPr>
              <a:t>ضرورت </a:t>
            </a:r>
            <a:r>
              <a:rPr lang="fa-IR" sz="2400" dirty="0">
                <a:latin typeface="DejaVuSans"/>
                <a:cs typeface="B Mitra" panose="00000400000000000000" pitchFamily="2" charset="-78"/>
              </a:rPr>
              <a:t>های نظام ثبت با کیفیت درجه یک</a:t>
            </a:r>
          </a:p>
          <a:p>
            <a:pPr algn="r" rtl="1"/>
            <a:r>
              <a:rPr lang="fa-IR" sz="2400" dirty="0" smtClean="0">
                <a:latin typeface="DejaVuSans"/>
                <a:cs typeface="B Mitra" panose="00000400000000000000" pitchFamily="2" charset="-78"/>
              </a:rPr>
              <a:t>نمونه </a:t>
            </a:r>
            <a:r>
              <a:rPr lang="fa-IR" sz="2400" dirty="0">
                <a:latin typeface="DejaVuSans"/>
                <a:cs typeface="B Mitra" panose="00000400000000000000" pitchFamily="2" charset="-78"/>
              </a:rPr>
              <a:t>هایی از نظام های ثبت</a:t>
            </a:r>
            <a:endParaRPr lang="en-US" sz="2400" dirty="0">
              <a:cs typeface="B Mitra" panose="00000400000000000000" pitchFamily="2" charset="-78"/>
            </a:endParaRPr>
          </a:p>
        </p:txBody>
      </p:sp>
    </p:spTree>
    <p:extLst>
      <p:ext uri="{BB962C8B-B14F-4D97-AF65-F5344CB8AC3E}">
        <p14:creationId xmlns:p14="http://schemas.microsoft.com/office/powerpoint/2010/main" val="3030159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شروع برنامه ثبت</a:t>
            </a:r>
            <a:endParaRPr lang="en-US" dirty="0">
              <a:cs typeface="B Homa" panose="00000400000000000000" pitchFamily="2" charset="-78"/>
            </a:endParaRPr>
          </a:p>
        </p:txBody>
      </p:sp>
      <p:sp>
        <p:nvSpPr>
          <p:cNvPr id="3" name="Content Placeholder 2"/>
          <p:cNvSpPr>
            <a:spLocks noGrp="1"/>
          </p:cNvSpPr>
          <p:nvPr>
            <p:ph idx="1"/>
          </p:nvPr>
        </p:nvSpPr>
        <p:spPr>
          <a:xfrm>
            <a:off x="838200" y="1559859"/>
            <a:ext cx="10515600" cy="4617104"/>
          </a:xfrm>
        </p:spPr>
        <p:txBody>
          <a:bodyPr>
            <a:normAutofit fontScale="85000" lnSpcReduction="20000"/>
          </a:bodyPr>
          <a:lstStyle/>
          <a:p>
            <a:pPr algn="r" rtl="1">
              <a:lnSpc>
                <a:spcPct val="150000"/>
              </a:lnSpc>
              <a:buClr>
                <a:srgbClr val="FF3399"/>
              </a:buClr>
              <a:buFont typeface="Wingdings" panose="05000000000000000000" pitchFamily="2" charset="2"/>
              <a:buChar char="ü"/>
            </a:pPr>
            <a:r>
              <a:rPr lang="fa-IR" sz="3200" dirty="0" smtClean="0">
                <a:cs typeface="B Mitra" panose="00000400000000000000" pitchFamily="2" charset="-78"/>
              </a:rPr>
              <a:t> تهیه پروپوزال برنامه اجرایی و عملیاتی ثبت </a:t>
            </a:r>
          </a:p>
          <a:p>
            <a:pPr algn="r" rtl="1">
              <a:lnSpc>
                <a:spcPct val="150000"/>
              </a:lnSpc>
              <a:buClr>
                <a:srgbClr val="FF3399"/>
              </a:buClr>
              <a:buFont typeface="Wingdings" panose="05000000000000000000" pitchFamily="2" charset="2"/>
              <a:buChar char="ü"/>
            </a:pPr>
            <a:r>
              <a:rPr lang="fa-IR" sz="3200" dirty="0" smtClean="0">
                <a:cs typeface="B Mitra" panose="00000400000000000000" pitchFamily="2" charset="-78"/>
              </a:rPr>
              <a:t> تدوین راهنما و فرمهاي استاندارد</a:t>
            </a:r>
          </a:p>
          <a:p>
            <a:pPr algn="r" rtl="1">
              <a:lnSpc>
                <a:spcPct val="150000"/>
              </a:lnSpc>
              <a:buClr>
                <a:srgbClr val="FF3399"/>
              </a:buClr>
              <a:buFont typeface="Wingdings" panose="05000000000000000000" pitchFamily="2" charset="2"/>
              <a:buChar char="ü"/>
            </a:pPr>
            <a:r>
              <a:rPr lang="fa-IR" sz="3200" dirty="0" smtClean="0">
                <a:cs typeface="B Mitra" panose="00000400000000000000" pitchFamily="2" charset="-78"/>
              </a:rPr>
              <a:t> ایجاد بانک اطلاعاتی و تهیه نرم افزار</a:t>
            </a:r>
          </a:p>
          <a:p>
            <a:pPr algn="r" rtl="1">
              <a:lnSpc>
                <a:spcPct val="150000"/>
              </a:lnSpc>
              <a:buClr>
                <a:srgbClr val="FF3399"/>
              </a:buClr>
              <a:buFont typeface="Wingdings" panose="05000000000000000000" pitchFamily="2" charset="2"/>
              <a:buChar char="ü"/>
            </a:pPr>
            <a:r>
              <a:rPr lang="fa-IR" sz="3200" dirty="0" smtClean="0">
                <a:cs typeface="B Mitra" panose="00000400000000000000" pitchFamily="2" charset="-78"/>
              </a:rPr>
              <a:t> انجام پایلوت برنامه</a:t>
            </a:r>
          </a:p>
          <a:p>
            <a:pPr algn="r" rtl="1">
              <a:lnSpc>
                <a:spcPct val="150000"/>
              </a:lnSpc>
              <a:buClr>
                <a:srgbClr val="FF3399"/>
              </a:buClr>
              <a:buFont typeface="Wingdings" panose="05000000000000000000" pitchFamily="2" charset="2"/>
              <a:buChar char="ü"/>
            </a:pPr>
            <a:r>
              <a:rPr lang="fa-IR" sz="3200" dirty="0" smtClean="0">
                <a:cs typeface="B Mitra" panose="00000400000000000000" pitchFamily="2" charset="-78"/>
              </a:rPr>
              <a:t> جلب همکاري با اعضاي حقیقی و حقوقی داخل/ خارج کشور</a:t>
            </a:r>
          </a:p>
          <a:p>
            <a:pPr algn="r" rtl="1">
              <a:lnSpc>
                <a:spcPct val="150000"/>
              </a:lnSpc>
              <a:buClr>
                <a:srgbClr val="FF3399"/>
              </a:buClr>
              <a:buFont typeface="Wingdings" panose="05000000000000000000" pitchFamily="2" charset="2"/>
              <a:buChar char="ü"/>
            </a:pPr>
            <a:r>
              <a:rPr lang="fa-IR" sz="3200" dirty="0" smtClean="0">
                <a:cs typeface="B Mitra" panose="00000400000000000000" pitchFamily="2" charset="-78"/>
              </a:rPr>
              <a:t> تدوین گزارش سال اول</a:t>
            </a:r>
            <a:endParaRPr lang="en-US" sz="3200" dirty="0">
              <a:cs typeface="B Mitra" panose="00000400000000000000" pitchFamily="2" charset="-78"/>
            </a:endParaRPr>
          </a:p>
        </p:txBody>
      </p:sp>
    </p:spTree>
    <p:extLst>
      <p:ext uri="{BB962C8B-B14F-4D97-AF65-F5344CB8AC3E}">
        <p14:creationId xmlns:p14="http://schemas.microsoft.com/office/powerpoint/2010/main" val="28359536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استقرار برنامه ثبت</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r" rtl="1">
              <a:lnSpc>
                <a:spcPct val="200000"/>
              </a:lnSpc>
              <a:buFont typeface="Wingdings" panose="05000000000000000000" pitchFamily="2" charset="2"/>
              <a:buChar char="ü"/>
            </a:pPr>
            <a:r>
              <a:rPr lang="fa-IR" dirty="0" smtClean="0">
                <a:cs typeface="B Mitra" panose="00000400000000000000" pitchFamily="2" charset="-78"/>
              </a:rPr>
              <a:t>جمع آوري اطلاعات</a:t>
            </a:r>
          </a:p>
          <a:p>
            <a:pPr algn="r" rtl="1">
              <a:lnSpc>
                <a:spcPct val="200000"/>
              </a:lnSpc>
              <a:buFont typeface="Wingdings" panose="05000000000000000000" pitchFamily="2" charset="2"/>
              <a:buChar char="ü"/>
            </a:pPr>
            <a:r>
              <a:rPr lang="fa-IR" dirty="0" smtClean="0">
                <a:cs typeface="B Mitra" panose="00000400000000000000" pitchFamily="2" charset="-78"/>
              </a:rPr>
              <a:t>کنترل کیفی اطلاعات</a:t>
            </a:r>
          </a:p>
          <a:p>
            <a:pPr algn="r" rtl="1">
              <a:lnSpc>
                <a:spcPct val="200000"/>
              </a:lnSpc>
              <a:buFont typeface="Wingdings" panose="05000000000000000000" pitchFamily="2" charset="2"/>
              <a:buChar char="ü"/>
            </a:pPr>
            <a:r>
              <a:rPr lang="fa-IR" dirty="0" smtClean="0">
                <a:cs typeface="B Mitra" panose="00000400000000000000" pitchFamily="2" charset="-78"/>
              </a:rPr>
              <a:t>تهیه گزارش سالانه</a:t>
            </a:r>
            <a:endParaRPr lang="en-US" dirty="0">
              <a:cs typeface="B Mitra" panose="00000400000000000000" pitchFamily="2" charset="-78"/>
            </a:endParaRPr>
          </a:p>
        </p:txBody>
      </p:sp>
    </p:spTree>
    <p:extLst>
      <p:ext uri="{BB962C8B-B14F-4D97-AF65-F5344CB8AC3E}">
        <p14:creationId xmlns:p14="http://schemas.microsoft.com/office/powerpoint/2010/main" val="18522713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توسعه برنامه ثبت</a:t>
            </a:r>
            <a:endParaRPr lang="en-US" dirty="0">
              <a:cs typeface="B Homa"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algn="r" rtl="1">
              <a:lnSpc>
                <a:spcPct val="200000"/>
              </a:lnSpc>
              <a:buClr>
                <a:srgbClr val="FF3399"/>
              </a:buClr>
              <a:buFont typeface="Wingdings" panose="05000000000000000000" pitchFamily="2" charset="2"/>
              <a:buChar char="ü"/>
            </a:pPr>
            <a:r>
              <a:rPr lang="fa-IR" sz="3200" dirty="0" smtClean="0">
                <a:cs typeface="B Mitra" panose="00000400000000000000" pitchFamily="2" charset="-78"/>
              </a:rPr>
              <a:t>جمع آوري اطلاعات</a:t>
            </a:r>
          </a:p>
          <a:p>
            <a:pPr algn="r" rtl="1">
              <a:lnSpc>
                <a:spcPct val="200000"/>
              </a:lnSpc>
              <a:buClr>
                <a:srgbClr val="FF3399"/>
              </a:buClr>
              <a:buFont typeface="Wingdings" panose="05000000000000000000" pitchFamily="2" charset="2"/>
              <a:buChar char="ü"/>
            </a:pPr>
            <a:r>
              <a:rPr lang="fa-IR" sz="3200" dirty="0" smtClean="0">
                <a:cs typeface="B Mitra" panose="00000400000000000000" pitchFamily="2" charset="-78"/>
              </a:rPr>
              <a:t>توسعه ثبت </a:t>
            </a:r>
          </a:p>
          <a:p>
            <a:pPr algn="r" rtl="1">
              <a:lnSpc>
                <a:spcPct val="200000"/>
              </a:lnSpc>
              <a:buClr>
                <a:srgbClr val="FF3399"/>
              </a:buClr>
              <a:buFont typeface="Wingdings" panose="05000000000000000000" pitchFamily="2" charset="2"/>
              <a:buChar char="ü"/>
            </a:pPr>
            <a:r>
              <a:rPr lang="fa-IR" sz="3200" dirty="0" smtClean="0">
                <a:cs typeface="B Mitra" panose="00000400000000000000" pitchFamily="2" charset="-78"/>
              </a:rPr>
              <a:t>استفاده از اطلاعات حاصل از ثبت در پژوهش</a:t>
            </a:r>
          </a:p>
          <a:p>
            <a:pPr algn="r" rtl="1">
              <a:lnSpc>
                <a:spcPct val="200000"/>
              </a:lnSpc>
              <a:buClr>
                <a:srgbClr val="FF3399"/>
              </a:buClr>
              <a:buFont typeface="Wingdings" panose="05000000000000000000" pitchFamily="2" charset="2"/>
              <a:buChar char="ü"/>
            </a:pPr>
            <a:r>
              <a:rPr lang="fa-IR" sz="3200" dirty="0" smtClean="0">
                <a:cs typeface="B Mitra" panose="00000400000000000000" pitchFamily="2" charset="-78"/>
              </a:rPr>
              <a:t>استفاده از اطلاعات حاصل از ثبت در امور اجرایی و سیاستگزاري کشور</a:t>
            </a:r>
          </a:p>
          <a:p>
            <a:pPr algn="r" rtl="1">
              <a:lnSpc>
                <a:spcPct val="200000"/>
              </a:lnSpc>
              <a:buClr>
                <a:srgbClr val="FF3399"/>
              </a:buClr>
              <a:buFont typeface="Wingdings" panose="05000000000000000000" pitchFamily="2" charset="2"/>
              <a:buChar char="ü"/>
            </a:pPr>
            <a:r>
              <a:rPr lang="fa-IR" sz="3200" dirty="0" smtClean="0">
                <a:cs typeface="B Mitra" panose="00000400000000000000" pitchFamily="2" charset="-78"/>
              </a:rPr>
              <a:t>انتشار گزارشهاي دوره اي در تعامل با منابع بین المللی</a:t>
            </a:r>
            <a:endParaRPr lang="en-US" sz="3200" dirty="0">
              <a:cs typeface="B Mitra" panose="00000400000000000000" pitchFamily="2" charset="-78"/>
            </a:endParaRPr>
          </a:p>
        </p:txBody>
      </p:sp>
    </p:spTree>
    <p:extLst>
      <p:ext uri="{BB962C8B-B14F-4D97-AF65-F5344CB8AC3E}">
        <p14:creationId xmlns:p14="http://schemas.microsoft.com/office/powerpoint/2010/main" val="1407205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EB157A"/>
                </a:solidFill>
                <a:latin typeface="FreeSerif"/>
                <a:cs typeface="B Homa" panose="00000400000000000000" pitchFamily="2" charset="-78"/>
              </a:rPr>
              <a:t>سوالات </a:t>
            </a:r>
            <a:r>
              <a:rPr lang="fa-IR" dirty="0">
                <a:solidFill>
                  <a:srgbClr val="EB157A"/>
                </a:solidFill>
                <a:latin typeface="FreeSerif"/>
                <a:cs typeface="B Homa" panose="00000400000000000000" pitchFamily="2" charset="-78"/>
              </a:rPr>
              <a:t>مهمی كه باید پاسخ آن را مشخص كنید</a:t>
            </a:r>
            <a:endParaRPr lang="en-US" dirty="0">
              <a:cs typeface="B Homa" panose="00000400000000000000" pitchFamily="2" charset="-78"/>
            </a:endParaRPr>
          </a:p>
        </p:txBody>
      </p:sp>
      <p:sp>
        <p:nvSpPr>
          <p:cNvPr id="3" name="Content Placeholder 2"/>
          <p:cNvSpPr>
            <a:spLocks noGrp="1"/>
          </p:cNvSpPr>
          <p:nvPr>
            <p:ph idx="1"/>
          </p:nvPr>
        </p:nvSpPr>
        <p:spPr>
          <a:xfrm>
            <a:off x="838200" y="1473798"/>
            <a:ext cx="10515600" cy="5174428"/>
          </a:xfrm>
        </p:spPr>
        <p:txBody>
          <a:bodyPr>
            <a:noAutofit/>
          </a:bodyPr>
          <a:lstStyle/>
          <a:p>
            <a:pPr algn="r" rtl="1">
              <a:lnSpc>
                <a:spcPct val="150000"/>
              </a:lnSpc>
            </a:pPr>
            <a:r>
              <a:rPr lang="fa-IR" sz="2000" dirty="0">
                <a:solidFill>
                  <a:srgbClr val="002060"/>
                </a:solidFill>
                <a:latin typeface="FreeSerif"/>
                <a:cs typeface="B Mitra" panose="00000400000000000000" pitchFamily="2" charset="-78"/>
              </a:rPr>
              <a:t>آیا باید برنامه ثبت اجرا شود؟ </a:t>
            </a:r>
            <a:endParaRPr lang="fa-IR" sz="2000" b="0" i="0" u="none" strike="noStrike" baseline="0" dirty="0" smtClean="0">
              <a:solidFill>
                <a:srgbClr val="EF00A5"/>
              </a:solidFill>
              <a:latin typeface="OpenSymbol"/>
              <a:cs typeface="B Mitra" panose="00000400000000000000" pitchFamily="2" charset="-78"/>
            </a:endParaRPr>
          </a:p>
          <a:p>
            <a:pPr algn="r" rtl="1">
              <a:lnSpc>
                <a:spcPct val="150000"/>
              </a:lnSpc>
            </a:pPr>
            <a:r>
              <a:rPr lang="fa-IR" sz="2000" dirty="0">
                <a:solidFill>
                  <a:srgbClr val="002060"/>
                </a:solidFill>
                <a:latin typeface="FreeSerif"/>
                <a:cs typeface="B Mitra" panose="00000400000000000000" pitchFamily="2" charset="-78"/>
              </a:rPr>
              <a:t>مرکز ثبت بيماري به چه ساختاري نياز دارد؟ </a:t>
            </a:r>
            <a:endParaRPr lang="fa-IR" sz="2000" b="0" i="0" u="none" strike="noStrike" baseline="0" dirty="0" smtClean="0">
              <a:solidFill>
                <a:srgbClr val="EF00A5"/>
              </a:solidFill>
              <a:latin typeface="OpenSymbol"/>
              <a:cs typeface="B Mitra" panose="00000400000000000000" pitchFamily="2" charset="-78"/>
            </a:endParaRPr>
          </a:p>
          <a:p>
            <a:pPr algn="r" rtl="1">
              <a:lnSpc>
                <a:spcPct val="150000"/>
              </a:lnSpc>
            </a:pPr>
            <a:r>
              <a:rPr lang="fa-IR" sz="2000" dirty="0">
                <a:solidFill>
                  <a:srgbClr val="002060"/>
                </a:solidFill>
                <a:latin typeface="FreeSerif"/>
                <a:cs typeface="B Mitra" panose="00000400000000000000" pitchFamily="2" charset="-78"/>
              </a:rPr>
              <a:t>وظایف ارکان ثبت چيست؟ </a:t>
            </a:r>
            <a:endParaRPr lang="fa-IR" sz="2000" b="0" i="0" u="none" strike="noStrike" baseline="0" dirty="0" smtClean="0">
              <a:solidFill>
                <a:srgbClr val="EF00A5"/>
              </a:solidFill>
              <a:latin typeface="OpenSymbol"/>
              <a:cs typeface="B Mitra" panose="00000400000000000000" pitchFamily="2" charset="-78"/>
            </a:endParaRPr>
          </a:p>
          <a:p>
            <a:pPr algn="r" rtl="1">
              <a:lnSpc>
                <a:spcPct val="150000"/>
              </a:lnSpc>
            </a:pPr>
            <a:r>
              <a:rPr lang="fa-IR" sz="2000" dirty="0">
                <a:solidFill>
                  <a:srgbClr val="002060"/>
                </a:solidFill>
                <a:latin typeface="FreeSerif"/>
                <a:cs typeface="B Mitra" panose="00000400000000000000" pitchFamily="2" charset="-78"/>
              </a:rPr>
              <a:t>چطور یک برنامه ثبت هدف گذاري بشود؟ </a:t>
            </a:r>
            <a:endParaRPr lang="fa-IR" sz="2000" b="0" i="0" u="none" strike="noStrike" baseline="0" dirty="0" smtClean="0">
              <a:solidFill>
                <a:srgbClr val="EF00A5"/>
              </a:solidFill>
              <a:latin typeface="OpenSymbol"/>
              <a:cs typeface="B Mitra" panose="00000400000000000000" pitchFamily="2" charset="-78"/>
            </a:endParaRPr>
          </a:p>
          <a:p>
            <a:pPr algn="r" rtl="1">
              <a:lnSpc>
                <a:spcPct val="150000"/>
              </a:lnSpc>
            </a:pPr>
            <a:r>
              <a:rPr lang="fa-IR" sz="2000" dirty="0">
                <a:solidFill>
                  <a:srgbClr val="002060"/>
                </a:solidFill>
                <a:latin typeface="FreeSerif"/>
                <a:cs typeface="B Mitra" panose="00000400000000000000" pitchFamily="2" charset="-78"/>
              </a:rPr>
              <a:t>چه </a:t>
            </a:r>
            <a:r>
              <a:rPr lang="fa-IR" sz="2000" dirty="0" smtClean="0">
                <a:solidFill>
                  <a:srgbClr val="002060"/>
                </a:solidFill>
                <a:latin typeface="FreeSerif"/>
                <a:cs typeface="B Mitra" panose="00000400000000000000" pitchFamily="2" charset="-78"/>
              </a:rPr>
              <a:t>اقلام اطلاعاتی </a:t>
            </a:r>
            <a:r>
              <a:rPr lang="fa-IR" sz="2000" dirty="0">
                <a:solidFill>
                  <a:srgbClr val="002060"/>
                </a:solidFill>
                <a:latin typeface="FreeSerif"/>
                <a:cs typeface="B Mitra" panose="00000400000000000000" pitchFamily="2" charset="-78"/>
              </a:rPr>
              <a:t>ثبت شود؟ </a:t>
            </a:r>
            <a:endParaRPr lang="fa-IR" sz="2000" b="0" i="0" u="none" strike="noStrike" baseline="0" dirty="0" smtClean="0">
              <a:solidFill>
                <a:srgbClr val="EF00A5"/>
              </a:solidFill>
              <a:latin typeface="OpenSymbol"/>
              <a:cs typeface="B Mitra" panose="00000400000000000000" pitchFamily="2" charset="-78"/>
            </a:endParaRPr>
          </a:p>
          <a:p>
            <a:pPr algn="r" rtl="1">
              <a:lnSpc>
                <a:spcPct val="150000"/>
              </a:lnSpc>
            </a:pPr>
            <a:r>
              <a:rPr lang="fa-IR" sz="2000" dirty="0" smtClean="0">
                <a:solidFill>
                  <a:srgbClr val="002060"/>
                </a:solidFill>
                <a:latin typeface="FreeSerif"/>
                <a:cs typeface="B Mitra" panose="00000400000000000000" pitchFamily="2" charset="-78"/>
              </a:rPr>
              <a:t>ملاحظات </a:t>
            </a:r>
            <a:r>
              <a:rPr lang="fa-IR" sz="2000" dirty="0">
                <a:solidFill>
                  <a:srgbClr val="002060"/>
                </a:solidFill>
                <a:latin typeface="FreeSerif"/>
                <a:cs typeface="B Mitra" panose="00000400000000000000" pitchFamily="2" charset="-78"/>
              </a:rPr>
              <a:t>بودجه یک برنامه ثبت چيست؟ </a:t>
            </a:r>
            <a:endParaRPr lang="fa-IR" sz="2000" b="0" i="0" u="none" strike="noStrike" baseline="0" dirty="0" smtClean="0">
              <a:solidFill>
                <a:srgbClr val="EF00A5"/>
              </a:solidFill>
              <a:latin typeface="OpenSymbol"/>
              <a:cs typeface="B Mitra" panose="00000400000000000000" pitchFamily="2" charset="-78"/>
            </a:endParaRPr>
          </a:p>
          <a:p>
            <a:pPr algn="r" rtl="1">
              <a:lnSpc>
                <a:spcPct val="150000"/>
              </a:lnSpc>
            </a:pPr>
            <a:r>
              <a:rPr lang="fa-IR" sz="2000" dirty="0">
                <a:solidFill>
                  <a:srgbClr val="002060"/>
                </a:solidFill>
                <a:latin typeface="FreeSerif"/>
                <a:cs typeface="B Mitra" panose="00000400000000000000" pitchFamily="2" charset="-78"/>
              </a:rPr>
              <a:t>از چه نرم افزاري براي ثبت استفاده شود؟ </a:t>
            </a:r>
            <a:endParaRPr lang="fa-IR" sz="2000" b="0" i="0" u="none" strike="noStrike" baseline="0" dirty="0" smtClean="0">
              <a:solidFill>
                <a:srgbClr val="EF00A5"/>
              </a:solidFill>
              <a:latin typeface="OpenSymbol"/>
              <a:cs typeface="B Mitra" panose="00000400000000000000" pitchFamily="2" charset="-78"/>
            </a:endParaRPr>
          </a:p>
          <a:p>
            <a:pPr algn="r" rtl="1">
              <a:lnSpc>
                <a:spcPct val="150000"/>
              </a:lnSpc>
            </a:pPr>
            <a:r>
              <a:rPr lang="fa-IR" sz="2000" dirty="0">
                <a:solidFill>
                  <a:srgbClr val="002060"/>
                </a:solidFill>
                <a:latin typeface="FreeSerif"/>
                <a:cs typeface="B Mitra" panose="00000400000000000000" pitchFamily="2" charset="-78"/>
              </a:rPr>
              <a:t>اصول مالکيت و استفاده از داده هاي ثبت چيست؟ </a:t>
            </a:r>
            <a:endParaRPr lang="fa-IR" sz="2000" b="0" i="0" u="none" strike="noStrike" baseline="0" dirty="0" smtClean="0">
              <a:solidFill>
                <a:srgbClr val="EF00A5"/>
              </a:solidFill>
              <a:latin typeface="OpenSymbol"/>
              <a:cs typeface="B Mitra" panose="00000400000000000000" pitchFamily="2" charset="-78"/>
            </a:endParaRPr>
          </a:p>
          <a:p>
            <a:pPr algn="r" rtl="1">
              <a:lnSpc>
                <a:spcPct val="150000"/>
              </a:lnSpc>
            </a:pPr>
            <a:r>
              <a:rPr lang="fa-IR" sz="2000" dirty="0">
                <a:solidFill>
                  <a:srgbClr val="002060"/>
                </a:solidFill>
                <a:latin typeface="FreeSerif"/>
                <a:cs typeface="B Mitra" panose="00000400000000000000" pitchFamily="2" charset="-78"/>
              </a:rPr>
              <a:t>نحوه تهيه و انتشار گزارشها چگونه باشد؟</a:t>
            </a:r>
            <a:endParaRPr lang="en-US" sz="2000" dirty="0">
              <a:cs typeface="B Mitra" panose="00000400000000000000" pitchFamily="2" charset="-78"/>
            </a:endParaRPr>
          </a:p>
        </p:txBody>
      </p:sp>
    </p:spTree>
    <p:extLst>
      <p:ext uri="{BB962C8B-B14F-4D97-AF65-F5344CB8AC3E}">
        <p14:creationId xmlns:p14="http://schemas.microsoft.com/office/powerpoint/2010/main" val="2513605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چه برنامه ثبتی را باید اجرا كنیم</a:t>
            </a:r>
            <a:endParaRPr lang="en-US" dirty="0">
              <a:cs typeface="B Homa" panose="00000400000000000000" pitchFamily="2" charset="-78"/>
            </a:endParaRPr>
          </a:p>
        </p:txBody>
      </p:sp>
      <p:sp>
        <p:nvSpPr>
          <p:cNvPr id="3" name="Content Placeholder 2"/>
          <p:cNvSpPr>
            <a:spLocks noGrp="1"/>
          </p:cNvSpPr>
          <p:nvPr>
            <p:ph idx="1"/>
          </p:nvPr>
        </p:nvSpPr>
        <p:spPr/>
        <p:txBody>
          <a:bodyPr>
            <a:normAutofit fontScale="55000" lnSpcReduction="20000"/>
          </a:bodyPr>
          <a:lstStyle/>
          <a:p>
            <a:endParaRPr lang="fa-IR" dirty="0" smtClean="0"/>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اولویت داشته باشد</a:t>
            </a:r>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ظرفيت اجرا وجود داشته باشد</a:t>
            </a:r>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امکان پذیر باشد</a:t>
            </a:r>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وجود داده ها</a:t>
            </a:r>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وجود ساختار مناسب</a:t>
            </a:r>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توانایی علمی </a:t>
            </a:r>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بودجه کافی</a:t>
            </a:r>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هزینه اثر بخش باشد</a:t>
            </a:r>
          </a:p>
          <a:p>
            <a:pPr algn="r" rtl="1">
              <a:lnSpc>
                <a:spcPct val="120000"/>
              </a:lnSpc>
              <a:buClr>
                <a:srgbClr val="FF3399"/>
              </a:buClr>
              <a:buFont typeface="Wingdings" panose="05000000000000000000" pitchFamily="2" charset="2"/>
              <a:buChar char="ü"/>
            </a:pPr>
            <a:r>
              <a:rPr lang="fa-IR" sz="3200" dirty="0" smtClean="0">
                <a:cs typeface="B Mitra" panose="00000400000000000000" pitchFamily="2" charset="-78"/>
              </a:rPr>
              <a:t>جایگزین راحت تر نداریم مثل انجام پيمایش، مطالعات کوهورت، مورد شاهدي، ......</a:t>
            </a:r>
            <a:endParaRPr lang="en-US" sz="3200" dirty="0">
              <a:cs typeface="B Mitra" panose="00000400000000000000" pitchFamily="2" charset="-78"/>
            </a:endParaRPr>
          </a:p>
        </p:txBody>
      </p:sp>
    </p:spTree>
    <p:extLst>
      <p:ext uri="{BB962C8B-B14F-4D97-AF65-F5344CB8AC3E}">
        <p14:creationId xmlns:p14="http://schemas.microsoft.com/office/powerpoint/2010/main" val="38192916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استفاده از ظرفیت های موجود</a:t>
            </a:r>
            <a:endParaRPr lang="en-US" dirty="0">
              <a:cs typeface="B Homa"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250000"/>
              </a:lnSpc>
              <a:buClr>
                <a:srgbClr val="FF3399"/>
              </a:buClr>
              <a:buFont typeface="Wingdings" panose="05000000000000000000" pitchFamily="2" charset="2"/>
              <a:buChar char="ü"/>
            </a:pPr>
            <a:r>
              <a:rPr lang="fa-IR" sz="3600" dirty="0" smtClean="0">
                <a:cs typeface="B Mitra" panose="00000400000000000000" pitchFamily="2" charset="-78"/>
              </a:rPr>
              <a:t>همکاري با برنامه هاي در حال اجرا در کشور</a:t>
            </a:r>
          </a:p>
          <a:p>
            <a:pPr algn="r" rtl="1">
              <a:lnSpc>
                <a:spcPct val="250000"/>
              </a:lnSpc>
              <a:buClr>
                <a:srgbClr val="FF3399"/>
              </a:buClr>
              <a:buFont typeface="Wingdings" panose="05000000000000000000" pitchFamily="2" charset="2"/>
              <a:buChar char="ü"/>
            </a:pPr>
            <a:r>
              <a:rPr lang="fa-IR" sz="3600" dirty="0" smtClean="0">
                <a:cs typeface="B Mitra" panose="00000400000000000000" pitchFamily="2" charset="-78"/>
              </a:rPr>
              <a:t>همکاري با برنامه هاي بين المللی</a:t>
            </a:r>
            <a:endParaRPr lang="en-US" sz="3600" dirty="0">
              <a:cs typeface="B Mitra" panose="00000400000000000000" pitchFamily="2" charset="-78"/>
            </a:endParaRPr>
          </a:p>
        </p:txBody>
      </p:sp>
    </p:spTree>
    <p:extLst>
      <p:ext uri="{BB962C8B-B14F-4D97-AF65-F5344CB8AC3E}">
        <p14:creationId xmlns:p14="http://schemas.microsoft.com/office/powerpoint/2010/main" val="283303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اركان برنامه ثبت</a:t>
            </a:r>
            <a:endParaRPr lang="en-US" dirty="0">
              <a:cs typeface="B Homa" panose="00000400000000000000" pitchFamily="2" charset="-78"/>
            </a:endParaRPr>
          </a:p>
        </p:txBody>
      </p:sp>
      <p:sp>
        <p:nvSpPr>
          <p:cNvPr id="3" name="Content Placeholder 2"/>
          <p:cNvSpPr>
            <a:spLocks noGrp="1"/>
          </p:cNvSpPr>
          <p:nvPr>
            <p:ph idx="1"/>
          </p:nvPr>
        </p:nvSpPr>
        <p:spPr/>
        <p:txBody>
          <a:bodyPr>
            <a:normAutofit/>
          </a:bodyPr>
          <a:lstStyle/>
          <a:p>
            <a:pPr algn="r" rtl="1">
              <a:buClr>
                <a:srgbClr val="FF33CC"/>
              </a:buClr>
              <a:buFont typeface="Wingdings" panose="05000000000000000000" pitchFamily="2" charset="2"/>
              <a:buChar char="Ø"/>
            </a:pPr>
            <a:r>
              <a:rPr lang="fa-IR" sz="3600" dirty="0">
                <a:latin typeface="FreeSerif"/>
                <a:cs typeface="B Mitra" panose="00000400000000000000" pitchFamily="2" charset="-78"/>
              </a:rPr>
              <a:t>کميته </a:t>
            </a:r>
            <a:r>
              <a:rPr lang="fa-IR" sz="3600" dirty="0" smtClean="0">
                <a:latin typeface="FreeSerif"/>
                <a:cs typeface="B Mitra" panose="00000400000000000000" pitchFamily="2" charset="-78"/>
              </a:rPr>
              <a:t>راهبري</a:t>
            </a:r>
            <a:endParaRPr lang="fa-IR" sz="3200" b="0" i="0" u="none" strike="noStrike" baseline="0" dirty="0" smtClean="0">
              <a:latin typeface="OpenSymbol"/>
              <a:cs typeface="B Mitra" panose="00000400000000000000" pitchFamily="2" charset="-78"/>
            </a:endParaRPr>
          </a:p>
          <a:p>
            <a:pPr algn="r" rtl="1">
              <a:buClr>
                <a:srgbClr val="FF33CC"/>
              </a:buClr>
              <a:buFont typeface="Wingdings" panose="05000000000000000000" pitchFamily="2" charset="2"/>
              <a:buChar char="Ø"/>
            </a:pPr>
            <a:r>
              <a:rPr lang="fa-IR" sz="3600" dirty="0">
                <a:latin typeface="FreeSerif"/>
                <a:cs typeface="B Mitra" panose="00000400000000000000" pitchFamily="2" charset="-78"/>
              </a:rPr>
              <a:t>کميته علمی و </a:t>
            </a:r>
            <a:r>
              <a:rPr lang="fa-IR" sz="3600" dirty="0" smtClean="0">
                <a:latin typeface="FreeSerif"/>
                <a:cs typeface="B Mitra" panose="00000400000000000000" pitchFamily="2" charset="-78"/>
              </a:rPr>
              <a:t>فنی</a:t>
            </a:r>
            <a:endParaRPr lang="fa-IR" sz="3200" b="0" i="0" u="none" strike="noStrike" baseline="0" dirty="0" smtClean="0">
              <a:latin typeface="OpenSymbol"/>
              <a:cs typeface="B Mitra" panose="00000400000000000000" pitchFamily="2" charset="-78"/>
            </a:endParaRPr>
          </a:p>
          <a:p>
            <a:pPr algn="r" rtl="1">
              <a:buClr>
                <a:srgbClr val="FF33CC"/>
              </a:buClr>
              <a:buFont typeface="Wingdings" panose="05000000000000000000" pitchFamily="2" charset="2"/>
              <a:buChar char="Ø"/>
            </a:pPr>
            <a:r>
              <a:rPr lang="fa-IR" sz="3600" dirty="0">
                <a:latin typeface="FreeSerif"/>
                <a:cs typeface="B Mitra" panose="00000400000000000000" pitchFamily="2" charset="-78"/>
              </a:rPr>
              <a:t>مسئول </a:t>
            </a:r>
            <a:r>
              <a:rPr lang="fa-IR" sz="3600" dirty="0" smtClean="0">
                <a:latin typeface="FreeSerif"/>
                <a:cs typeface="B Mitra" panose="00000400000000000000" pitchFamily="2" charset="-78"/>
              </a:rPr>
              <a:t>ثبت</a:t>
            </a:r>
            <a:endParaRPr lang="fa-IR" sz="3200" b="0" i="0" u="none" strike="noStrike" baseline="0" dirty="0" smtClean="0">
              <a:latin typeface="OpenSymbol"/>
              <a:cs typeface="B Mitra" panose="00000400000000000000" pitchFamily="2" charset="-78"/>
            </a:endParaRPr>
          </a:p>
          <a:p>
            <a:pPr algn="r" rtl="1">
              <a:buClr>
                <a:srgbClr val="FF33CC"/>
              </a:buClr>
              <a:buFont typeface="Wingdings" panose="05000000000000000000" pitchFamily="2" charset="2"/>
              <a:buChar char="Ø"/>
            </a:pPr>
            <a:r>
              <a:rPr lang="fa-IR" sz="3600" dirty="0">
                <a:latin typeface="FreeSerif"/>
                <a:cs typeface="B Mitra" panose="00000400000000000000" pitchFamily="2" charset="-78"/>
              </a:rPr>
              <a:t>مدیر اجرایی </a:t>
            </a:r>
            <a:r>
              <a:rPr lang="fa-IR" sz="3600" dirty="0" smtClean="0">
                <a:latin typeface="FreeSerif"/>
                <a:cs typeface="B Mitra" panose="00000400000000000000" pitchFamily="2" charset="-78"/>
              </a:rPr>
              <a:t>ثبت</a:t>
            </a:r>
            <a:endParaRPr lang="fa-IR" sz="3200" b="0" i="0" u="none" strike="noStrike" baseline="0" dirty="0" smtClean="0">
              <a:latin typeface="OpenSymbol"/>
              <a:cs typeface="B Mitra" panose="00000400000000000000" pitchFamily="2" charset="-78"/>
            </a:endParaRPr>
          </a:p>
          <a:p>
            <a:pPr algn="r" rtl="1">
              <a:buClr>
                <a:srgbClr val="FF33CC"/>
              </a:buClr>
              <a:buFont typeface="Wingdings" panose="05000000000000000000" pitchFamily="2" charset="2"/>
              <a:buChar char="Ø"/>
            </a:pPr>
            <a:r>
              <a:rPr lang="fa-IR" sz="3600" dirty="0">
                <a:latin typeface="FreeSerif"/>
                <a:cs typeface="B Mitra" panose="00000400000000000000" pitchFamily="2" charset="-78"/>
              </a:rPr>
              <a:t>کارشناسان </a:t>
            </a:r>
            <a:r>
              <a:rPr lang="fa-IR" sz="3600" dirty="0" smtClean="0">
                <a:latin typeface="FreeSerif"/>
                <a:cs typeface="B Mitra" panose="00000400000000000000" pitchFamily="2" charset="-78"/>
              </a:rPr>
              <a:t>ثبت</a:t>
            </a:r>
            <a:endParaRPr lang="fa-IR" sz="3200" b="0" i="0" u="none" strike="noStrike" baseline="0" dirty="0" smtClean="0">
              <a:latin typeface="OpenSymbol"/>
              <a:cs typeface="B Mitra" panose="00000400000000000000" pitchFamily="2" charset="-78"/>
            </a:endParaRPr>
          </a:p>
          <a:p>
            <a:pPr algn="r" rtl="1">
              <a:buClr>
                <a:srgbClr val="FF33CC"/>
              </a:buClr>
              <a:buFont typeface="Wingdings" panose="05000000000000000000" pitchFamily="2" charset="2"/>
              <a:buChar char="Ø"/>
            </a:pPr>
            <a:r>
              <a:rPr lang="fa-IR" sz="3600" dirty="0">
                <a:latin typeface="FreeSerif"/>
                <a:cs typeface="B Mitra" panose="00000400000000000000" pitchFamily="2" charset="-78"/>
              </a:rPr>
              <a:t>سایر ذینفعان و مشاوران</a:t>
            </a:r>
            <a:endParaRPr lang="en-US" sz="3600" dirty="0">
              <a:cs typeface="B Mitra" panose="00000400000000000000" pitchFamily="2" charset="-78"/>
            </a:endParaRPr>
          </a:p>
        </p:txBody>
      </p:sp>
    </p:spTree>
    <p:extLst>
      <p:ext uri="{BB962C8B-B14F-4D97-AF65-F5344CB8AC3E}">
        <p14:creationId xmlns:p14="http://schemas.microsoft.com/office/powerpoint/2010/main" val="22134669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كمیته راهبری</a:t>
            </a:r>
            <a:endParaRPr lang="en-US" dirty="0">
              <a:cs typeface="B Homa" panose="00000400000000000000" pitchFamily="2" charset="-78"/>
            </a:endParaRPr>
          </a:p>
        </p:txBody>
      </p:sp>
      <p:sp>
        <p:nvSpPr>
          <p:cNvPr id="3" name="Content Placeholder 2"/>
          <p:cNvSpPr>
            <a:spLocks noGrp="1"/>
          </p:cNvSpPr>
          <p:nvPr>
            <p:ph idx="1"/>
          </p:nvPr>
        </p:nvSpPr>
        <p:spPr/>
        <p:txBody>
          <a:bodyPr>
            <a:normAutofit/>
          </a:bodyPr>
          <a:lstStyle/>
          <a:p>
            <a:pPr algn="r" rtl="1">
              <a:buClr>
                <a:srgbClr val="FF3399"/>
              </a:buClr>
              <a:buFont typeface="Wingdings" panose="05000000000000000000" pitchFamily="2" charset="2"/>
              <a:buChar char="Ø"/>
            </a:pPr>
            <a:r>
              <a:rPr lang="fa-IR" sz="3200" dirty="0">
                <a:latin typeface="FreeSerif"/>
                <a:cs typeface="B Mitra" panose="00000400000000000000" pitchFamily="2" charset="-78"/>
              </a:rPr>
              <a:t>وظایف</a:t>
            </a:r>
          </a:p>
          <a:p>
            <a:pPr algn="r" rtl="1">
              <a:buClr>
                <a:srgbClr val="FF3399"/>
              </a:buClr>
              <a:buFont typeface="Wingdings" panose="05000000000000000000" pitchFamily="2" charset="2"/>
              <a:buChar char="Ø"/>
            </a:pPr>
            <a:r>
              <a:rPr lang="fa-IR" sz="3200" dirty="0">
                <a:latin typeface="FreeSerif"/>
                <a:cs typeface="B Mitra" panose="00000400000000000000" pitchFamily="2" charset="-78"/>
              </a:rPr>
              <a:t>حمایت </a:t>
            </a:r>
            <a:r>
              <a:rPr lang="fa-IR" sz="3200" dirty="0" smtClean="0">
                <a:latin typeface="FreeSerif"/>
                <a:cs typeface="B Mitra" panose="00000400000000000000" pitchFamily="2" charset="-78"/>
              </a:rPr>
              <a:t>معنوي</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Ø"/>
            </a:pPr>
            <a:r>
              <a:rPr lang="fa-IR" sz="3200" dirty="0">
                <a:latin typeface="FreeSerif"/>
                <a:cs typeface="B Mitra" panose="00000400000000000000" pitchFamily="2" charset="-78"/>
              </a:rPr>
              <a:t>حمایت سازمانی </a:t>
            </a:r>
            <a:r>
              <a:rPr lang="fa-IR" sz="3200" dirty="0">
                <a:latin typeface="FreeSans"/>
                <a:cs typeface="B Mitra" panose="00000400000000000000" pitchFamily="2" charset="-78"/>
              </a:rPr>
              <a:t>(</a:t>
            </a:r>
            <a:r>
              <a:rPr lang="fa-IR" sz="3200" dirty="0">
                <a:latin typeface="FreeSerif"/>
                <a:cs typeface="B Mitra" panose="00000400000000000000" pitchFamily="2" charset="-78"/>
              </a:rPr>
              <a:t>پرسنلی</a:t>
            </a:r>
            <a:r>
              <a:rPr lang="fa-IR" sz="3200" dirty="0" smtClean="0">
                <a:latin typeface="FreeSans"/>
                <a:cs typeface="B Mitra" panose="00000400000000000000" pitchFamily="2" charset="-78"/>
              </a:rPr>
              <a:t>)</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Ø"/>
            </a:pPr>
            <a:r>
              <a:rPr lang="fa-IR" sz="3200" dirty="0">
                <a:latin typeface="FreeSerif"/>
                <a:cs typeface="B Mitra" panose="00000400000000000000" pitchFamily="2" charset="-78"/>
              </a:rPr>
              <a:t>تخصيص فضاي فيزیکی </a:t>
            </a:r>
            <a:r>
              <a:rPr lang="fa-IR" sz="3200" dirty="0" smtClean="0">
                <a:latin typeface="FreeSerif"/>
                <a:cs typeface="B Mitra" panose="00000400000000000000" pitchFamily="2" charset="-78"/>
              </a:rPr>
              <a:t>مناسب</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Ø"/>
            </a:pPr>
            <a:r>
              <a:rPr lang="fa-IR" sz="3200" dirty="0">
                <a:latin typeface="FreeSerif"/>
                <a:cs typeface="B Mitra" panose="00000400000000000000" pitchFamily="2" charset="-78"/>
              </a:rPr>
              <a:t>احساس مالکيت و استفاده از ظرفيت </a:t>
            </a:r>
            <a:r>
              <a:rPr lang="fa-IR" sz="3200" dirty="0" smtClean="0">
                <a:latin typeface="FreeSerif"/>
                <a:cs typeface="B Mitra" panose="00000400000000000000" pitchFamily="2" charset="-78"/>
              </a:rPr>
              <a:t>ها</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Ø"/>
            </a:pPr>
            <a:r>
              <a:rPr lang="fa-IR" sz="3200" dirty="0">
                <a:latin typeface="FreeSerif"/>
                <a:cs typeface="B Mitra" panose="00000400000000000000" pitchFamily="2" charset="-78"/>
              </a:rPr>
              <a:t>حمایت </a:t>
            </a:r>
            <a:r>
              <a:rPr lang="fa-IR" sz="3200" dirty="0" smtClean="0">
                <a:latin typeface="FreeSerif"/>
                <a:cs typeface="B Mitra" panose="00000400000000000000" pitchFamily="2" charset="-78"/>
              </a:rPr>
              <a:t>مالی</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Ø"/>
            </a:pPr>
            <a:r>
              <a:rPr lang="fa-IR" sz="3200" dirty="0">
                <a:latin typeface="FreeSerif"/>
                <a:cs typeface="B Mitra" panose="00000400000000000000" pitchFamily="2" charset="-78"/>
              </a:rPr>
              <a:t>حمایت تخصصی</a:t>
            </a:r>
            <a:endParaRPr lang="en-US" sz="3200" dirty="0">
              <a:cs typeface="B Mitra" panose="00000400000000000000" pitchFamily="2" charset="-78"/>
            </a:endParaRPr>
          </a:p>
        </p:txBody>
      </p:sp>
    </p:spTree>
    <p:extLst>
      <p:ext uri="{BB962C8B-B14F-4D97-AF65-F5344CB8AC3E}">
        <p14:creationId xmlns:p14="http://schemas.microsoft.com/office/powerpoint/2010/main" val="4329911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كارگروه فنی و اجرایی</a:t>
            </a:r>
            <a:endParaRPr lang="en-US" dirty="0">
              <a:cs typeface="B Homa" panose="00000400000000000000" pitchFamily="2" charset="-78"/>
            </a:endParaRPr>
          </a:p>
        </p:txBody>
      </p:sp>
      <p:sp>
        <p:nvSpPr>
          <p:cNvPr id="3" name="Content Placeholder 2"/>
          <p:cNvSpPr>
            <a:spLocks noGrp="1"/>
          </p:cNvSpPr>
          <p:nvPr>
            <p:ph idx="1"/>
          </p:nvPr>
        </p:nvSpPr>
        <p:spPr>
          <a:xfrm>
            <a:off x="838200" y="1376979"/>
            <a:ext cx="10515600" cy="5303520"/>
          </a:xfrm>
        </p:spPr>
        <p:txBody>
          <a:bodyPr>
            <a:noAutofit/>
          </a:bodyPr>
          <a:lstStyle/>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طراحي </a:t>
            </a:r>
            <a:r>
              <a:rPr lang="fa-IR" sz="1900" dirty="0" smtClean="0">
                <a:latin typeface="FreeSerif"/>
                <a:cs typeface="B Mitra" panose="00000400000000000000" pitchFamily="2" charset="-78"/>
              </a:rPr>
              <a:t>پرسشنامه</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تعیین حداقل </a:t>
            </a:r>
            <a:r>
              <a:rPr lang="fa-IR" sz="1900" dirty="0" smtClean="0">
                <a:latin typeface="FreeSerif"/>
                <a:cs typeface="B Mitra" panose="00000400000000000000" pitchFamily="2" charset="-78"/>
              </a:rPr>
              <a:t>متغیرها</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طراحي فرايند </a:t>
            </a:r>
            <a:r>
              <a:rPr lang="fa-IR" sz="1900" dirty="0" smtClean="0">
                <a:latin typeface="FreeSerif"/>
                <a:cs typeface="B Mitra" panose="00000400000000000000" pitchFamily="2" charset="-78"/>
              </a:rPr>
              <a:t>ثبت</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طراحي پروتکل </a:t>
            </a:r>
            <a:r>
              <a:rPr lang="fa-IR" sz="1900" dirty="0" smtClean="0">
                <a:latin typeface="FreeSerif"/>
                <a:cs typeface="B Mitra" panose="00000400000000000000" pitchFamily="2" charset="-78"/>
              </a:rPr>
              <a:t>اجرا</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انتخاب</a:t>
            </a:r>
            <a:r>
              <a:rPr lang="fa-IR" sz="1900" dirty="0">
                <a:latin typeface="FreeSans"/>
                <a:cs typeface="B Mitra" panose="00000400000000000000" pitchFamily="2" charset="-78"/>
              </a:rPr>
              <a:t>/</a:t>
            </a:r>
            <a:r>
              <a:rPr lang="fa-IR" sz="1900" dirty="0">
                <a:latin typeface="FreeSerif"/>
                <a:cs typeface="B Mitra" panose="00000400000000000000" pitchFamily="2" charset="-78"/>
              </a:rPr>
              <a:t>طراحي نرم </a:t>
            </a:r>
            <a:r>
              <a:rPr lang="fa-IR" sz="1900" dirty="0" smtClean="0">
                <a:latin typeface="FreeSerif"/>
                <a:cs typeface="B Mitra" panose="00000400000000000000" pitchFamily="2" charset="-78"/>
              </a:rPr>
              <a:t>افزار</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آموزش کارشناسان </a:t>
            </a:r>
            <a:r>
              <a:rPr lang="fa-IR" sz="1900" dirty="0" smtClean="0">
                <a:latin typeface="FreeSerif"/>
                <a:cs typeface="B Mitra" panose="00000400000000000000" pitchFamily="2" charset="-78"/>
              </a:rPr>
              <a:t>ثبت</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انجام </a:t>
            </a:r>
            <a:r>
              <a:rPr lang="fa-IR" sz="1900" dirty="0" smtClean="0">
                <a:latin typeface="FreeSerif"/>
                <a:cs typeface="B Mitra" panose="00000400000000000000" pitchFamily="2" charset="-78"/>
              </a:rPr>
              <a:t>ثبت</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کنترل </a:t>
            </a:r>
            <a:r>
              <a:rPr lang="fa-IR" sz="1900" dirty="0" smtClean="0">
                <a:latin typeface="FreeSerif"/>
                <a:cs typeface="B Mitra" panose="00000400000000000000" pitchFamily="2" charset="-78"/>
              </a:rPr>
              <a:t>کیفي</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پشتیباني </a:t>
            </a:r>
            <a:r>
              <a:rPr lang="fa-IR" sz="1900" dirty="0" smtClean="0">
                <a:latin typeface="FreeSerif"/>
                <a:cs typeface="B Mitra" panose="00000400000000000000" pitchFamily="2" charset="-78"/>
              </a:rPr>
              <a:t>اجرايي</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تحلیل </a:t>
            </a:r>
            <a:r>
              <a:rPr lang="fa-IR" sz="1900" dirty="0" smtClean="0">
                <a:latin typeface="FreeSerif"/>
                <a:cs typeface="B Mitra" panose="00000400000000000000" pitchFamily="2" charset="-78"/>
              </a:rPr>
              <a:t>آماری</a:t>
            </a:r>
            <a:endParaRPr lang="fa-IR" sz="1900" b="0" i="0" u="none" strike="noStrike" baseline="0" dirty="0" smtClean="0">
              <a:latin typeface="OpenSymbol"/>
              <a:cs typeface="B Mitra" panose="00000400000000000000" pitchFamily="2" charset="-78"/>
            </a:endParaRPr>
          </a:p>
          <a:p>
            <a:pPr algn="r" rtl="1">
              <a:lnSpc>
                <a:spcPct val="120000"/>
              </a:lnSpc>
              <a:buClr>
                <a:srgbClr val="D60093"/>
              </a:buClr>
              <a:buFont typeface="Courier New" panose="02070309020205020404" pitchFamily="49" charset="0"/>
              <a:buChar char="o"/>
            </a:pPr>
            <a:r>
              <a:rPr lang="fa-IR" sz="1900" dirty="0">
                <a:latin typeface="FreeSerif"/>
                <a:cs typeface="B Mitra" panose="00000400000000000000" pitchFamily="2" charset="-78"/>
              </a:rPr>
              <a:t>تهیه گزارش</a:t>
            </a:r>
            <a:endParaRPr lang="en-US" sz="1900" dirty="0">
              <a:cs typeface="B Mitra" panose="00000400000000000000" pitchFamily="2" charset="-78"/>
            </a:endParaRPr>
          </a:p>
        </p:txBody>
      </p:sp>
    </p:spTree>
    <p:extLst>
      <p:ext uri="{BB962C8B-B14F-4D97-AF65-F5344CB8AC3E}">
        <p14:creationId xmlns:p14="http://schemas.microsoft.com/office/powerpoint/2010/main" val="590776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مسئول ثبت</a:t>
            </a:r>
            <a:endParaRPr lang="en-US" dirty="0">
              <a:cs typeface="B Homa" panose="00000400000000000000" pitchFamily="2" charset="-78"/>
            </a:endParaRPr>
          </a:p>
        </p:txBody>
      </p:sp>
      <p:sp>
        <p:nvSpPr>
          <p:cNvPr id="3" name="Content Placeholder 2"/>
          <p:cNvSpPr>
            <a:spLocks noGrp="1"/>
          </p:cNvSpPr>
          <p:nvPr>
            <p:ph idx="1"/>
          </p:nvPr>
        </p:nvSpPr>
        <p:spPr>
          <a:xfrm>
            <a:off x="935019" y="1287741"/>
            <a:ext cx="10515600" cy="5457303"/>
          </a:xfrm>
        </p:spPr>
        <p:txBody>
          <a:bodyPr>
            <a:normAutofit lnSpcReduction="10000"/>
          </a:bodyPr>
          <a:lstStyle/>
          <a:p>
            <a:pPr marL="0" indent="0" algn="r" rtl="1">
              <a:buNone/>
            </a:pPr>
            <a:r>
              <a:rPr lang="fa-IR" sz="3200" b="1" dirty="0">
                <a:solidFill>
                  <a:srgbClr val="0070C0"/>
                </a:solidFill>
                <a:latin typeface="FreeSerif"/>
                <a:cs typeface="B Mitra" panose="00000400000000000000" pitchFamily="2" charset="-78"/>
              </a:rPr>
              <a:t>مشخصات مسئول برنامه</a:t>
            </a:r>
          </a:p>
          <a:p>
            <a:pPr algn="r" rtl="1">
              <a:buClr>
                <a:srgbClr val="FF3399"/>
              </a:buClr>
              <a:buFont typeface="Wingdings" panose="05000000000000000000" pitchFamily="2" charset="2"/>
              <a:buChar char="ü"/>
            </a:pPr>
            <a:r>
              <a:rPr lang="fa-IR" sz="3200" dirty="0">
                <a:latin typeface="FreeSerif"/>
                <a:cs typeface="B Mitra" panose="00000400000000000000" pitchFamily="2" charset="-78"/>
              </a:rPr>
              <a:t>مورد اعتماد کميته </a:t>
            </a:r>
            <a:r>
              <a:rPr lang="fa-IR" sz="3200" dirty="0" smtClean="0">
                <a:latin typeface="FreeSerif"/>
                <a:cs typeface="B Mitra" panose="00000400000000000000" pitchFamily="2" charset="-78"/>
              </a:rPr>
              <a:t>راهبري</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ü"/>
            </a:pPr>
            <a:r>
              <a:rPr lang="fa-IR" sz="3200" dirty="0">
                <a:latin typeface="FreeSerif"/>
                <a:cs typeface="B Mitra" panose="00000400000000000000" pitchFamily="2" charset="-78"/>
              </a:rPr>
              <a:t>توانایی علمی، برنامه ریزي و </a:t>
            </a:r>
            <a:r>
              <a:rPr lang="fa-IR" sz="3200" dirty="0" smtClean="0">
                <a:latin typeface="FreeSerif"/>
                <a:cs typeface="B Mitra" panose="00000400000000000000" pitchFamily="2" charset="-78"/>
              </a:rPr>
              <a:t>راهبري</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ü"/>
            </a:pPr>
            <a:r>
              <a:rPr lang="fa-IR" sz="3200" dirty="0">
                <a:latin typeface="FreeSerif"/>
                <a:cs typeface="B Mitra" panose="00000400000000000000" pitchFamily="2" charset="-78"/>
              </a:rPr>
              <a:t>سوابق علمی و اجرایی براي انجام این کار مناسب </a:t>
            </a:r>
            <a:r>
              <a:rPr lang="fa-IR" sz="3200" dirty="0" smtClean="0">
                <a:latin typeface="FreeSerif"/>
                <a:cs typeface="B Mitra" panose="00000400000000000000" pitchFamily="2" charset="-78"/>
              </a:rPr>
              <a:t>باشد</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ü"/>
            </a:pPr>
            <a:r>
              <a:rPr lang="fa-IR" sz="3200" dirty="0">
                <a:latin typeface="FreeSerif"/>
                <a:cs typeface="B Mitra" panose="00000400000000000000" pitchFamily="2" charset="-78"/>
              </a:rPr>
              <a:t>روابط عمومی مناسب و ایجاد هماهنگی بين ارکان </a:t>
            </a:r>
            <a:r>
              <a:rPr lang="fa-IR" sz="3200" dirty="0" smtClean="0">
                <a:latin typeface="FreeSerif"/>
                <a:cs typeface="B Mitra" panose="00000400000000000000" pitchFamily="2" charset="-78"/>
              </a:rPr>
              <a:t>ثبت</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ü"/>
            </a:pPr>
            <a:r>
              <a:rPr lang="fa-IR" sz="3200" dirty="0">
                <a:latin typeface="FreeSerif"/>
                <a:cs typeface="B Mitra" panose="00000400000000000000" pitchFamily="2" charset="-78"/>
              </a:rPr>
              <a:t>امکان استمرار </a:t>
            </a:r>
            <a:r>
              <a:rPr lang="fa-IR" sz="3200" dirty="0" smtClean="0">
                <a:latin typeface="FreeSerif"/>
                <a:cs typeface="B Mitra" panose="00000400000000000000" pitchFamily="2" charset="-78"/>
              </a:rPr>
              <a:t>همکاري</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ü"/>
            </a:pPr>
            <a:r>
              <a:rPr lang="fa-IR" sz="3200" dirty="0">
                <a:latin typeface="FreeSerif"/>
                <a:cs typeface="B Mitra" panose="00000400000000000000" pitchFamily="2" charset="-78"/>
              </a:rPr>
              <a:t>انگيزه کافی براي قبول </a:t>
            </a:r>
            <a:r>
              <a:rPr lang="fa-IR" sz="3200" dirty="0" smtClean="0">
                <a:latin typeface="FreeSerif"/>
                <a:cs typeface="B Mitra" panose="00000400000000000000" pitchFamily="2" charset="-78"/>
              </a:rPr>
              <a:t>مسوليت</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ü"/>
            </a:pPr>
            <a:r>
              <a:rPr lang="fa-IR" sz="3200" dirty="0">
                <a:latin typeface="FreeSerif"/>
                <a:cs typeface="B Mitra" panose="00000400000000000000" pitchFamily="2" charset="-78"/>
              </a:rPr>
              <a:t>اختصاص وقت </a:t>
            </a:r>
            <a:r>
              <a:rPr lang="fa-IR" sz="3200" dirty="0" smtClean="0">
                <a:latin typeface="FreeSerif"/>
                <a:cs typeface="B Mitra" panose="00000400000000000000" pitchFamily="2" charset="-78"/>
              </a:rPr>
              <a:t>کافی</a:t>
            </a:r>
            <a:endParaRPr lang="fa-IR" b="0" i="0" u="none" strike="noStrike" baseline="0" dirty="0" smtClean="0">
              <a:latin typeface="OpenSymbol"/>
              <a:cs typeface="B Mitra" panose="00000400000000000000" pitchFamily="2" charset="-78"/>
            </a:endParaRPr>
          </a:p>
          <a:p>
            <a:pPr algn="r" rtl="1">
              <a:buClr>
                <a:srgbClr val="FF3399"/>
              </a:buClr>
              <a:buFont typeface="Wingdings" panose="05000000000000000000" pitchFamily="2" charset="2"/>
              <a:buChar char="ü"/>
            </a:pPr>
            <a:r>
              <a:rPr lang="fa-IR" sz="3200" dirty="0">
                <a:latin typeface="FreeSerif"/>
                <a:cs typeface="B Mitra" panose="00000400000000000000" pitchFamily="2" charset="-78"/>
              </a:rPr>
              <a:t>توانایی بهره برداري از ثبت</a:t>
            </a:r>
            <a:endParaRPr lang="en-US" sz="3200" dirty="0">
              <a:cs typeface="B Mitra" panose="00000400000000000000" pitchFamily="2" charset="-78"/>
            </a:endParaRPr>
          </a:p>
        </p:txBody>
      </p:sp>
    </p:spTree>
    <p:extLst>
      <p:ext uri="{BB962C8B-B14F-4D97-AF65-F5344CB8AC3E}">
        <p14:creationId xmlns:p14="http://schemas.microsoft.com/office/powerpoint/2010/main" val="1856376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04678"/>
          </a:xfrm>
        </p:spPr>
        <p:txBody>
          <a:bodyPr>
            <a:normAutofit fontScale="90000"/>
          </a:bodyPr>
          <a:lstStyle/>
          <a:p>
            <a:pPr lvl="0" algn="ctr">
              <a:spcBef>
                <a:spcPts val="1000"/>
              </a:spcBef>
            </a:pPr>
            <a:r>
              <a:rPr lang="en-US" b="1" dirty="0">
                <a:solidFill>
                  <a:prstClr val="black">
                    <a:lumMod val="75000"/>
                    <a:lumOff val="25000"/>
                  </a:prstClr>
                </a:solidFill>
                <a:latin typeface="DejaVuSans"/>
                <a:ea typeface="+mn-ea"/>
                <a:cs typeface="+mn-cs"/>
              </a:rPr>
              <a:t>“A physician who opens the chart may see the blood sugar is up.</a:t>
            </a:r>
            <a:br>
              <a:rPr lang="en-US" b="1" dirty="0">
                <a:solidFill>
                  <a:prstClr val="black">
                    <a:lumMod val="75000"/>
                    <a:lumOff val="25000"/>
                  </a:prstClr>
                </a:solidFill>
                <a:latin typeface="DejaVuSans"/>
                <a:ea typeface="+mn-ea"/>
                <a:cs typeface="+mn-cs"/>
              </a:rPr>
            </a:br>
            <a:r>
              <a:rPr lang="en-US" b="1" dirty="0">
                <a:solidFill>
                  <a:prstClr val="black">
                    <a:lumMod val="75000"/>
                    <a:lumOff val="25000"/>
                  </a:prstClr>
                </a:solidFill>
                <a:latin typeface="DejaVuSans"/>
                <a:ea typeface="+mn-ea"/>
                <a:cs typeface="+mn-cs"/>
              </a:rPr>
              <a:t>But that doesn’t tell the clinician that out of 200 patients with</a:t>
            </a:r>
            <a:br>
              <a:rPr lang="en-US" b="1" dirty="0">
                <a:solidFill>
                  <a:prstClr val="black">
                    <a:lumMod val="75000"/>
                    <a:lumOff val="25000"/>
                  </a:prstClr>
                </a:solidFill>
                <a:latin typeface="DejaVuSans"/>
                <a:ea typeface="+mn-ea"/>
                <a:cs typeface="+mn-cs"/>
              </a:rPr>
            </a:br>
            <a:r>
              <a:rPr lang="en-US" b="1" dirty="0">
                <a:solidFill>
                  <a:prstClr val="black">
                    <a:lumMod val="75000"/>
                    <a:lumOff val="25000"/>
                  </a:prstClr>
                </a:solidFill>
                <a:latin typeface="DejaVuSans"/>
                <a:ea typeface="+mn-ea"/>
                <a:cs typeface="+mn-cs"/>
              </a:rPr>
              <a:t>diabetes, 10 are out of control.”</a:t>
            </a:r>
            <a:br>
              <a:rPr lang="en-US" b="1" dirty="0">
                <a:solidFill>
                  <a:prstClr val="black">
                    <a:lumMod val="75000"/>
                    <a:lumOff val="25000"/>
                  </a:prstClr>
                </a:solidFill>
                <a:latin typeface="DejaVuSans"/>
                <a:ea typeface="+mn-ea"/>
                <a:cs typeface="+mn-cs"/>
              </a:rPr>
            </a:br>
            <a:r>
              <a:rPr lang="en-US" b="1" dirty="0">
                <a:solidFill>
                  <a:prstClr val="black">
                    <a:lumMod val="75000"/>
                    <a:lumOff val="25000"/>
                  </a:prstClr>
                </a:solidFill>
                <a:latin typeface="DejaVuSans"/>
                <a:ea typeface="+mn-ea"/>
                <a:cs typeface="+mn-cs"/>
              </a:rPr>
              <a:t>ACT report</a:t>
            </a:r>
            <a:br>
              <a:rPr lang="en-US" b="1" dirty="0">
                <a:solidFill>
                  <a:prstClr val="black">
                    <a:lumMod val="75000"/>
                    <a:lumOff val="25000"/>
                  </a:prstClr>
                </a:solidFill>
                <a:latin typeface="DejaVuSans"/>
                <a:ea typeface="+mn-ea"/>
                <a:cs typeface="+mn-cs"/>
              </a:rPr>
            </a:br>
            <a:endParaRPr lang="en-US" dirty="0"/>
          </a:p>
        </p:txBody>
      </p:sp>
      <p:sp>
        <p:nvSpPr>
          <p:cNvPr id="3" name="Content Placeholder 2"/>
          <p:cNvSpPr>
            <a:spLocks noGrp="1"/>
          </p:cNvSpPr>
          <p:nvPr>
            <p:ph idx="1"/>
          </p:nvPr>
        </p:nvSpPr>
        <p:spPr>
          <a:xfrm>
            <a:off x="677334" y="5723068"/>
            <a:ext cx="8596668" cy="318294"/>
          </a:xfrm>
        </p:spPr>
        <p:txBody>
          <a:bodyPr>
            <a:normAutofit fontScale="55000" lnSpcReduction="20000"/>
          </a:bodyPr>
          <a:lstStyle/>
          <a:p>
            <a:pPr marL="0" indent="0" algn="ctr">
              <a:buNone/>
            </a:pPr>
            <a:endParaRPr lang="en-US" sz="3600" b="1" dirty="0">
              <a:latin typeface="DejaVuSans"/>
            </a:endParaRPr>
          </a:p>
        </p:txBody>
      </p:sp>
    </p:spTree>
    <p:extLst>
      <p:ext uri="{BB962C8B-B14F-4D97-AF65-F5344CB8AC3E}">
        <p14:creationId xmlns:p14="http://schemas.microsoft.com/office/powerpoint/2010/main" val="28625745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تعیین هدف</a:t>
            </a:r>
            <a:endParaRPr lang="en-US" dirty="0">
              <a:cs typeface="B Homa" panose="00000400000000000000" pitchFamily="2" charset="-78"/>
            </a:endParaRPr>
          </a:p>
        </p:txBody>
      </p:sp>
      <p:sp>
        <p:nvSpPr>
          <p:cNvPr id="3" name="Content Placeholder 2"/>
          <p:cNvSpPr>
            <a:spLocks noGrp="1"/>
          </p:cNvSpPr>
          <p:nvPr>
            <p:ph idx="1"/>
          </p:nvPr>
        </p:nvSpPr>
        <p:spPr/>
        <p:txBody>
          <a:bodyPr>
            <a:normAutofit/>
          </a:bodyPr>
          <a:lstStyle/>
          <a:p>
            <a:pPr algn="r" rtl="1">
              <a:buClr>
                <a:srgbClr val="FF3399"/>
              </a:buClr>
              <a:buFont typeface="Wingdings" panose="05000000000000000000" pitchFamily="2" charset="2"/>
              <a:buChar char="ü"/>
            </a:pPr>
            <a:r>
              <a:rPr lang="fa-IR" sz="4000" dirty="0" smtClean="0">
                <a:cs typeface="B Mitra" panose="00000400000000000000" pitchFamily="2" charset="-78"/>
              </a:rPr>
              <a:t>نظام مراقبت در سيستم بهداشتی درمانی</a:t>
            </a:r>
          </a:p>
          <a:p>
            <a:pPr algn="r" rtl="1">
              <a:buClr>
                <a:srgbClr val="FF3399"/>
              </a:buClr>
              <a:buFont typeface="Wingdings" panose="05000000000000000000" pitchFamily="2" charset="2"/>
              <a:buChar char="ü"/>
            </a:pPr>
            <a:r>
              <a:rPr lang="fa-IR" sz="4000" dirty="0" smtClean="0">
                <a:cs typeface="B Mitra" panose="00000400000000000000" pitchFamily="2" charset="-78"/>
              </a:rPr>
              <a:t>کيفيت مراقبت هاي بالينی</a:t>
            </a:r>
          </a:p>
          <a:p>
            <a:pPr algn="r" rtl="1">
              <a:buClr>
                <a:srgbClr val="FF3399"/>
              </a:buClr>
              <a:buFont typeface="Wingdings" panose="05000000000000000000" pitchFamily="2" charset="2"/>
              <a:buChar char="ü"/>
            </a:pPr>
            <a:r>
              <a:rPr lang="fa-IR" sz="4000" dirty="0" smtClean="0">
                <a:cs typeface="B Mitra" panose="00000400000000000000" pitchFamily="2" charset="-78"/>
              </a:rPr>
              <a:t>تحقيقات علوم پایه/بالينی</a:t>
            </a:r>
            <a:endParaRPr lang="en-US" sz="4000" dirty="0">
              <a:cs typeface="B Mitra" panose="00000400000000000000" pitchFamily="2" charset="-78"/>
            </a:endParaRPr>
          </a:p>
        </p:txBody>
      </p:sp>
    </p:spTree>
    <p:extLst>
      <p:ext uri="{BB962C8B-B14F-4D97-AF65-F5344CB8AC3E}">
        <p14:creationId xmlns:p14="http://schemas.microsoft.com/office/powerpoint/2010/main" val="2872700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تعیین هدف</a:t>
            </a:r>
            <a:endParaRPr lang="en-US" dirty="0">
              <a:cs typeface="B Homa" panose="00000400000000000000" pitchFamily="2" charset="-78"/>
            </a:endParaRPr>
          </a:p>
        </p:txBody>
      </p:sp>
      <p:sp>
        <p:nvSpPr>
          <p:cNvPr id="3" name="Content Placeholder 2"/>
          <p:cNvSpPr>
            <a:spLocks noGrp="1"/>
          </p:cNvSpPr>
          <p:nvPr>
            <p:ph idx="1"/>
          </p:nvPr>
        </p:nvSpPr>
        <p:spPr>
          <a:xfrm>
            <a:off x="838200" y="1452282"/>
            <a:ext cx="10515600" cy="5405718"/>
          </a:xfrm>
        </p:spPr>
        <p:txBody>
          <a:bodyPr>
            <a:normAutofit fontScale="85000" lnSpcReduction="20000"/>
          </a:bodyPr>
          <a:lstStyle/>
          <a:p>
            <a:pPr algn="r" rtl="1">
              <a:buClr>
                <a:srgbClr val="FF3399"/>
              </a:buClr>
              <a:buFont typeface="Wingdings" panose="05000000000000000000" pitchFamily="2" charset="2"/>
              <a:buChar char="ü"/>
            </a:pPr>
            <a:r>
              <a:rPr lang="fa-IR" dirty="0" smtClean="0">
                <a:cs typeface="B Mitra" panose="00000400000000000000" pitchFamily="2" charset="-78"/>
              </a:rPr>
              <a:t>نظام مراقبت در سیستم بهداشتي درماني </a:t>
            </a:r>
          </a:p>
          <a:p>
            <a:pPr algn="r" rtl="1">
              <a:buClr>
                <a:srgbClr val="FF3399"/>
              </a:buClr>
              <a:buFont typeface="Wingdings" panose="05000000000000000000" pitchFamily="2" charset="2"/>
              <a:buChar char="ü"/>
            </a:pPr>
            <a:r>
              <a:rPr lang="fa-IR" dirty="0" smtClean="0">
                <a:cs typeface="B Mitra" panose="00000400000000000000" pitchFamily="2" charset="-78"/>
              </a:rPr>
              <a:t>ثبت سرطان جمعیتي</a:t>
            </a:r>
          </a:p>
          <a:p>
            <a:pPr algn="r" rtl="1">
              <a:buClr>
                <a:srgbClr val="FF3399"/>
              </a:buClr>
              <a:buFont typeface="Wingdings" panose="05000000000000000000" pitchFamily="2" charset="2"/>
              <a:buChar char="ü"/>
            </a:pPr>
            <a:r>
              <a:rPr lang="fa-IR" dirty="0" smtClean="0">
                <a:cs typeface="B Mitra" panose="00000400000000000000" pitchFamily="2" charset="-78"/>
              </a:rPr>
              <a:t>ثبت مواجهات شغلي</a:t>
            </a:r>
          </a:p>
          <a:p>
            <a:pPr algn="r" rtl="1">
              <a:buClr>
                <a:srgbClr val="FF3399"/>
              </a:buClr>
              <a:buFont typeface="Wingdings" panose="05000000000000000000" pitchFamily="2" charset="2"/>
              <a:buChar char="ü"/>
            </a:pPr>
            <a:r>
              <a:rPr lang="fa-IR" dirty="0" smtClean="0">
                <a:cs typeface="B Mitra" panose="00000400000000000000" pitchFamily="2" charset="-78"/>
              </a:rPr>
              <a:t>ثبت مصرف داروها</a:t>
            </a:r>
          </a:p>
          <a:p>
            <a:pPr algn="r" rtl="1">
              <a:buClr>
                <a:srgbClr val="FF3399"/>
              </a:buClr>
              <a:buFont typeface="Wingdings" panose="05000000000000000000" pitchFamily="2" charset="2"/>
              <a:buChar char="ü"/>
            </a:pPr>
            <a:r>
              <a:rPr lang="fa-IR" dirty="0" smtClean="0">
                <a:cs typeface="B Mitra" panose="00000400000000000000" pitchFamily="2" charset="-78"/>
              </a:rPr>
              <a:t>ثبت اطلاعات در برنامه های بهداشتي درماني</a:t>
            </a:r>
          </a:p>
          <a:p>
            <a:pPr algn="r" rtl="1">
              <a:buClr>
                <a:srgbClr val="FF3399"/>
              </a:buClr>
              <a:buFont typeface="Wingdings" panose="05000000000000000000" pitchFamily="2" charset="2"/>
              <a:buChar char="ü"/>
            </a:pPr>
            <a:r>
              <a:rPr lang="fa-IR" dirty="0" smtClean="0">
                <a:cs typeface="B Mitra" panose="00000400000000000000" pitchFamily="2" charset="-78"/>
              </a:rPr>
              <a:t>کیفیت مراقبت های بالیني</a:t>
            </a:r>
          </a:p>
          <a:p>
            <a:pPr algn="r" rtl="1">
              <a:buClr>
                <a:srgbClr val="FF3399"/>
              </a:buClr>
              <a:buFont typeface="Wingdings" panose="05000000000000000000" pitchFamily="2" charset="2"/>
              <a:buChar char="ü"/>
            </a:pPr>
            <a:r>
              <a:rPr lang="fa-IR" dirty="0" smtClean="0">
                <a:cs typeface="B Mitra" panose="00000400000000000000" pitchFamily="2" charset="-78"/>
              </a:rPr>
              <a:t>ثبت اطلاعات بالیني</a:t>
            </a:r>
          </a:p>
          <a:p>
            <a:pPr algn="r" rtl="1">
              <a:buClr>
                <a:srgbClr val="FF3399"/>
              </a:buClr>
              <a:buFont typeface="Wingdings" panose="05000000000000000000" pitchFamily="2" charset="2"/>
              <a:buChar char="ü"/>
            </a:pPr>
            <a:r>
              <a:rPr lang="fa-IR" dirty="0" smtClean="0">
                <a:cs typeface="B Mitra" panose="00000400000000000000" pitchFamily="2" charset="-78"/>
              </a:rPr>
              <a:t>ثبت های بیمارستاني</a:t>
            </a:r>
          </a:p>
          <a:p>
            <a:pPr algn="r" rtl="1">
              <a:buClr>
                <a:srgbClr val="FF3399"/>
              </a:buClr>
              <a:buFont typeface="Wingdings" panose="05000000000000000000" pitchFamily="2" charset="2"/>
              <a:buChar char="ü"/>
            </a:pPr>
            <a:r>
              <a:rPr lang="fa-IR" dirty="0" smtClean="0">
                <a:cs typeface="B Mitra" panose="00000400000000000000" pitchFamily="2" charset="-78"/>
              </a:rPr>
              <a:t>ثبت های بیمارستاني</a:t>
            </a:r>
          </a:p>
          <a:p>
            <a:pPr algn="r" rtl="1">
              <a:buClr>
                <a:srgbClr val="FF3399"/>
              </a:buClr>
              <a:buFont typeface="Wingdings" panose="05000000000000000000" pitchFamily="2" charset="2"/>
              <a:buChar char="ü"/>
            </a:pPr>
            <a:r>
              <a:rPr lang="fa-IR" dirty="0" smtClean="0">
                <a:cs typeface="B Mitra" panose="00000400000000000000" pitchFamily="2" charset="-78"/>
              </a:rPr>
              <a:t>مديريت سیستم</a:t>
            </a:r>
          </a:p>
          <a:p>
            <a:pPr algn="r" rtl="1">
              <a:buClr>
                <a:srgbClr val="FF3399"/>
              </a:buClr>
              <a:buFont typeface="Wingdings" panose="05000000000000000000" pitchFamily="2" charset="2"/>
              <a:buChar char="ü"/>
            </a:pPr>
            <a:r>
              <a:rPr lang="fa-IR" dirty="0" smtClean="0">
                <a:cs typeface="B Mitra" panose="00000400000000000000" pitchFamily="2" charset="-78"/>
              </a:rPr>
              <a:t>تحقیقات علوم پايه/بالیني</a:t>
            </a:r>
          </a:p>
          <a:p>
            <a:pPr algn="r" rtl="1">
              <a:buClr>
                <a:srgbClr val="FF3399"/>
              </a:buClr>
              <a:buFont typeface="Wingdings" panose="05000000000000000000" pitchFamily="2" charset="2"/>
              <a:buChar char="ü"/>
            </a:pPr>
            <a:r>
              <a:rPr lang="fa-IR" dirty="0" smtClean="0">
                <a:cs typeface="B Mitra" panose="00000400000000000000" pitchFamily="2" charset="-78"/>
              </a:rPr>
              <a:t>تمام ثبت ها</a:t>
            </a:r>
          </a:p>
          <a:p>
            <a:pPr algn="r" rtl="1">
              <a:buClr>
                <a:srgbClr val="FF3399"/>
              </a:buClr>
              <a:buFont typeface="Wingdings" panose="05000000000000000000" pitchFamily="2" charset="2"/>
              <a:buChar char="ü"/>
            </a:pPr>
            <a:r>
              <a:rPr lang="fa-IR" dirty="0" smtClean="0">
                <a:cs typeface="B Mitra" panose="00000400000000000000" pitchFamily="2" charset="-78"/>
              </a:rPr>
              <a:t>ثبت های دارای بیوبانک</a:t>
            </a:r>
            <a:endParaRPr lang="en-US" dirty="0">
              <a:cs typeface="B Mitra" panose="00000400000000000000" pitchFamily="2" charset="-78"/>
            </a:endParaRPr>
          </a:p>
        </p:txBody>
      </p:sp>
    </p:spTree>
    <p:extLst>
      <p:ext uri="{BB962C8B-B14F-4D97-AF65-F5344CB8AC3E}">
        <p14:creationId xmlns:p14="http://schemas.microsoft.com/office/powerpoint/2010/main" val="12239389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بودجه</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3479876"/>
              </p:ext>
            </p:extLst>
          </p:nvPr>
        </p:nvGraphicFramePr>
        <p:xfrm>
          <a:off x="838200" y="1397000"/>
          <a:ext cx="10515601" cy="3962400"/>
        </p:xfrm>
        <a:graphic>
          <a:graphicData uri="http://schemas.openxmlformats.org/drawingml/2006/table">
            <a:tbl>
              <a:tblPr firstRow="1" bandRow="1">
                <a:tableStyleId>{85BE263C-DBD7-4A20-BB59-AAB30ACAA65A}</a:tableStyleId>
              </a:tblPr>
              <a:tblGrid>
                <a:gridCol w="2711398">
                  <a:extLst>
                    <a:ext uri="{9D8B030D-6E8A-4147-A177-3AD203B41FA5}">
                      <a16:colId xmlns:a16="http://schemas.microsoft.com/office/drawing/2014/main" xmlns="" val="2034573590"/>
                    </a:ext>
                  </a:extLst>
                </a:gridCol>
                <a:gridCol w="2711398">
                  <a:extLst>
                    <a:ext uri="{9D8B030D-6E8A-4147-A177-3AD203B41FA5}">
                      <a16:colId xmlns:a16="http://schemas.microsoft.com/office/drawing/2014/main" xmlns="" val="3564879235"/>
                    </a:ext>
                  </a:extLst>
                </a:gridCol>
                <a:gridCol w="2513155">
                  <a:extLst>
                    <a:ext uri="{9D8B030D-6E8A-4147-A177-3AD203B41FA5}">
                      <a16:colId xmlns:a16="http://schemas.microsoft.com/office/drawing/2014/main" xmlns="" val="2527411508"/>
                    </a:ext>
                  </a:extLst>
                </a:gridCol>
                <a:gridCol w="2579650">
                  <a:extLst>
                    <a:ext uri="{9D8B030D-6E8A-4147-A177-3AD203B41FA5}">
                      <a16:colId xmlns:a16="http://schemas.microsoft.com/office/drawing/2014/main" xmlns="" val="4223563675"/>
                    </a:ext>
                  </a:extLst>
                </a:gridCol>
              </a:tblGrid>
              <a:tr h="370840">
                <a:tc>
                  <a:txBody>
                    <a:bodyPr/>
                    <a:lstStyle/>
                    <a:p>
                      <a:pPr algn="ctr" rtl="1"/>
                      <a:r>
                        <a:rPr lang="fa-IR" sz="2000" dirty="0" smtClean="0">
                          <a:solidFill>
                            <a:schemeClr val="bg1"/>
                          </a:solidFill>
                          <a:cs typeface="B Homa" panose="00000400000000000000" pitchFamily="2" charset="-78"/>
                        </a:rPr>
                        <a:t>محل تامین اعتبار</a:t>
                      </a:r>
                      <a:endParaRPr lang="en-US" sz="2000" dirty="0">
                        <a:solidFill>
                          <a:schemeClr val="bg1"/>
                        </a:solidFill>
                        <a:cs typeface="B Homa" panose="00000400000000000000" pitchFamily="2" charset="-78"/>
                      </a:endParaRPr>
                    </a:p>
                  </a:txBody>
                  <a:tcPr/>
                </a:tc>
                <a:tc>
                  <a:txBody>
                    <a:bodyPr/>
                    <a:lstStyle/>
                    <a:p>
                      <a:pPr algn="ctr" rtl="1"/>
                      <a:r>
                        <a:rPr lang="fa-IR" sz="2000" dirty="0" smtClean="0">
                          <a:solidFill>
                            <a:schemeClr val="bg1"/>
                          </a:solidFill>
                          <a:cs typeface="B Homa" panose="00000400000000000000" pitchFamily="2" charset="-78"/>
                        </a:rPr>
                        <a:t>نوع هزینه</a:t>
                      </a:r>
                      <a:endParaRPr lang="en-US" sz="2000" dirty="0">
                        <a:solidFill>
                          <a:schemeClr val="bg1"/>
                        </a:solidFill>
                        <a:cs typeface="B Homa" panose="00000400000000000000" pitchFamily="2" charset="-78"/>
                      </a:endParaRPr>
                    </a:p>
                  </a:txBody>
                  <a:tcPr/>
                </a:tc>
                <a:tc>
                  <a:txBody>
                    <a:bodyPr/>
                    <a:lstStyle/>
                    <a:p>
                      <a:pPr algn="ctr" rtl="1"/>
                      <a:r>
                        <a:rPr lang="fa-IR" sz="2000" dirty="0" smtClean="0">
                          <a:solidFill>
                            <a:schemeClr val="bg1"/>
                          </a:solidFill>
                          <a:cs typeface="B Homa" panose="00000400000000000000" pitchFamily="2" charset="-78"/>
                        </a:rPr>
                        <a:t>میزان بودجه</a:t>
                      </a:r>
                      <a:endParaRPr lang="en-US" sz="2000" dirty="0">
                        <a:solidFill>
                          <a:schemeClr val="bg1"/>
                        </a:solidFill>
                        <a:cs typeface="B Homa" panose="00000400000000000000" pitchFamily="2" charset="-78"/>
                      </a:endParaRPr>
                    </a:p>
                  </a:txBody>
                  <a:tcPr/>
                </a:tc>
                <a:tc>
                  <a:txBody>
                    <a:bodyPr/>
                    <a:lstStyle/>
                    <a:p>
                      <a:pPr algn="ctr" rtl="1"/>
                      <a:r>
                        <a:rPr lang="fa-IR" sz="2000" dirty="0" smtClean="0">
                          <a:solidFill>
                            <a:schemeClr val="bg1"/>
                          </a:solidFill>
                          <a:cs typeface="B Homa" panose="00000400000000000000" pitchFamily="2" charset="-78"/>
                        </a:rPr>
                        <a:t>موضوع</a:t>
                      </a:r>
                      <a:r>
                        <a:rPr lang="fa-IR" sz="2000" baseline="0" dirty="0" smtClean="0">
                          <a:solidFill>
                            <a:schemeClr val="bg1"/>
                          </a:solidFill>
                          <a:cs typeface="B Homa" panose="00000400000000000000" pitchFamily="2" charset="-78"/>
                        </a:rPr>
                        <a:t> بودجه</a:t>
                      </a:r>
                      <a:endParaRPr lang="en-US" sz="2000" dirty="0">
                        <a:solidFill>
                          <a:schemeClr val="bg1"/>
                        </a:solidFill>
                        <a:cs typeface="B Homa" panose="00000400000000000000" pitchFamily="2" charset="-78"/>
                      </a:endParaRPr>
                    </a:p>
                  </a:txBody>
                  <a:tcPr/>
                </a:tc>
                <a:extLst>
                  <a:ext uri="{0D108BD9-81ED-4DB2-BD59-A6C34878D82A}">
                    <a16:rowId xmlns:a16="http://schemas.microsoft.com/office/drawing/2014/main" xmlns="" val="197977889"/>
                  </a:ext>
                </a:extLst>
              </a:tr>
              <a:tr h="370840">
                <a:tc>
                  <a:txBody>
                    <a:bodyPr/>
                    <a:lstStyle/>
                    <a:p>
                      <a:pPr algn="ctr" rtl="1"/>
                      <a:r>
                        <a:rPr lang="fa-IR" sz="2000" dirty="0" smtClean="0">
                          <a:cs typeface="B Mitra" panose="00000400000000000000" pitchFamily="2" charset="-78"/>
                        </a:rPr>
                        <a:t>وزارت بهداشت</a:t>
                      </a:r>
                    </a:p>
                  </a:txBody>
                  <a:tcPr/>
                </a:tc>
                <a:tc>
                  <a:txBody>
                    <a:bodyPr/>
                    <a:lstStyle/>
                    <a:p>
                      <a:pPr algn="ctr" rtl="1"/>
                      <a:r>
                        <a:rPr lang="fa-IR" sz="2000" dirty="0" smtClean="0">
                          <a:cs typeface="B Mitra" panose="00000400000000000000" pitchFamily="2" charset="-78"/>
                        </a:rPr>
                        <a:t>مستقیم</a:t>
                      </a:r>
                      <a:endParaRPr lang="en-US" sz="2000" dirty="0">
                        <a:cs typeface="B Mitra" panose="00000400000000000000" pitchFamily="2" charset="-78"/>
                      </a:endParaRPr>
                    </a:p>
                  </a:txBody>
                  <a:tcPr/>
                </a:tc>
                <a:tc>
                  <a:txBody>
                    <a:bodyPr/>
                    <a:lstStyle/>
                    <a:p>
                      <a:pPr algn="ctr" rtl="1"/>
                      <a:r>
                        <a:rPr lang="fa-IR" sz="2000" dirty="0" smtClean="0">
                          <a:cs typeface="B Mitra" panose="00000400000000000000" pitchFamily="2" charset="-78"/>
                        </a:rPr>
                        <a:t>بستگی به نحوه اجرا دارد</a:t>
                      </a:r>
                    </a:p>
                  </a:txBody>
                  <a:tcPr/>
                </a:tc>
                <a:tc>
                  <a:txBody>
                    <a:bodyPr/>
                    <a:lstStyle/>
                    <a:p>
                      <a:pPr algn="ctr" rtl="1"/>
                      <a:r>
                        <a:rPr lang="fa-IR" sz="2000" dirty="0" smtClean="0">
                          <a:cs typeface="B Mitra" panose="00000400000000000000" pitchFamily="2" charset="-78"/>
                        </a:rPr>
                        <a:t>طراحی</a:t>
                      </a:r>
                      <a:endParaRPr lang="en-US" sz="2000" dirty="0">
                        <a:cs typeface="B Mitra" panose="00000400000000000000" pitchFamily="2" charset="-78"/>
                      </a:endParaRPr>
                    </a:p>
                  </a:txBody>
                  <a:tcPr/>
                </a:tc>
                <a:extLst>
                  <a:ext uri="{0D108BD9-81ED-4DB2-BD59-A6C34878D82A}">
                    <a16:rowId xmlns:a16="http://schemas.microsoft.com/office/drawing/2014/main" xmlns="" val="1085405318"/>
                  </a:ext>
                </a:extLst>
              </a:tr>
              <a:tr h="370840">
                <a:tc>
                  <a:txBody>
                    <a:bodyPr/>
                    <a:lstStyle/>
                    <a:p>
                      <a:pPr algn="ctr" rtl="1"/>
                      <a:r>
                        <a:rPr lang="fa-IR" sz="2000" dirty="0" smtClean="0">
                          <a:cs typeface="B Mitra" panose="00000400000000000000" pitchFamily="2" charset="-78"/>
                        </a:rPr>
                        <a:t>دانشگاه ها</a:t>
                      </a:r>
                    </a:p>
                  </a:txBody>
                  <a:tcPr/>
                </a:tc>
                <a:tc>
                  <a:txBody>
                    <a:bodyPr/>
                    <a:lstStyle/>
                    <a:p>
                      <a:pPr algn="ctr" rtl="1"/>
                      <a:r>
                        <a:rPr lang="fa-IR" sz="2000" dirty="0" smtClean="0">
                          <a:cs typeface="B Mitra" panose="00000400000000000000" pitchFamily="2" charset="-78"/>
                        </a:rPr>
                        <a:t>غیر مستقیم</a:t>
                      </a:r>
                      <a:endParaRPr lang="en-US" sz="2000" dirty="0">
                        <a:cs typeface="B Mitra" panose="00000400000000000000" pitchFamily="2" charset="-78"/>
                      </a:endParaRPr>
                    </a:p>
                  </a:txBody>
                  <a:tcPr/>
                </a:tc>
                <a:tc>
                  <a:txBody>
                    <a:bodyPr/>
                    <a:lstStyle/>
                    <a:p>
                      <a:pPr algn="ctr" rtl="1"/>
                      <a:r>
                        <a:rPr lang="fa-IR" sz="2000" dirty="0" smtClean="0">
                          <a:cs typeface="B Mitra" panose="00000400000000000000" pitchFamily="2" charset="-78"/>
                        </a:rPr>
                        <a:t>حجم نمونه</a:t>
                      </a:r>
                    </a:p>
                  </a:txBody>
                  <a:tcPr/>
                </a:tc>
                <a:tc>
                  <a:txBody>
                    <a:bodyPr/>
                    <a:lstStyle/>
                    <a:p>
                      <a:pPr algn="ctr" rtl="1"/>
                      <a:r>
                        <a:rPr lang="fa-IR" sz="2000" dirty="0" smtClean="0">
                          <a:cs typeface="B Mitra" panose="00000400000000000000" pitchFamily="2" charset="-78"/>
                        </a:rPr>
                        <a:t>آموزش</a:t>
                      </a:r>
                      <a:endParaRPr lang="en-US" sz="2000" dirty="0">
                        <a:cs typeface="B Mitra" panose="00000400000000000000" pitchFamily="2" charset="-78"/>
                      </a:endParaRPr>
                    </a:p>
                  </a:txBody>
                  <a:tcPr/>
                </a:tc>
                <a:extLst>
                  <a:ext uri="{0D108BD9-81ED-4DB2-BD59-A6C34878D82A}">
                    <a16:rowId xmlns:a16="http://schemas.microsoft.com/office/drawing/2014/main" xmlns="" val="1594223484"/>
                  </a:ext>
                </a:extLst>
              </a:tr>
              <a:tr h="36430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u="none" strike="noStrike" kern="1200" cap="none" spc="0" normalizeH="0" baseline="0" noProof="0" dirty="0" smtClean="0">
                          <a:ln>
                            <a:noFill/>
                          </a:ln>
                          <a:effectLst/>
                          <a:uLnTx/>
                          <a:uFillTx/>
                          <a:cs typeface="B Mitra" panose="00000400000000000000" pitchFamily="2" charset="-78"/>
                        </a:rPr>
                        <a:t>بخش خصوصی</a:t>
                      </a:r>
                      <a:endParaRPr kumimoji="0" lang="fa-IR" sz="2000" b="0" i="0" u="none" strike="noStrike" kern="1200" cap="none" spc="0" normalizeH="0" baseline="0" noProof="0" dirty="0" smtClean="0">
                        <a:ln>
                          <a:noFill/>
                        </a:ln>
                        <a:solidFill>
                          <a:prstClr val="black"/>
                        </a:solidFill>
                        <a:effectLst/>
                        <a:uLnTx/>
                        <a:uFillTx/>
                        <a:latin typeface="+mn-lt"/>
                        <a:ea typeface="+mn-ea"/>
                        <a:cs typeface="B Mitra" panose="00000400000000000000" pitchFamily="2" charset="-78"/>
                      </a:endParaRPr>
                    </a:p>
                  </a:txBody>
                  <a:tcPr/>
                </a:tc>
                <a:tc>
                  <a:txBody>
                    <a:bodyPr/>
                    <a:lstStyle/>
                    <a:p>
                      <a:pPr algn="ctr" rtl="1"/>
                      <a:endParaRPr lang="en-US" sz="2000" dirty="0">
                        <a:cs typeface="B Mitra" panose="00000400000000000000" pitchFamily="2" charset="-78"/>
                      </a:endParaRPr>
                    </a:p>
                  </a:txBody>
                  <a:tcPr/>
                </a:tc>
                <a:tc>
                  <a:txBody>
                    <a:bodyPr/>
                    <a:lstStyle/>
                    <a:p>
                      <a:pPr algn="ctr" rtl="1"/>
                      <a:r>
                        <a:rPr lang="fa-IR" sz="2000" dirty="0" smtClean="0">
                          <a:cs typeface="B Mitra" panose="00000400000000000000" pitchFamily="2" charset="-78"/>
                        </a:rPr>
                        <a:t>اقلام اطلاعاتی</a:t>
                      </a:r>
                      <a:endParaRPr lang="en-US" sz="2000" dirty="0">
                        <a:cs typeface="B Mitra" panose="00000400000000000000" pitchFamily="2" charset="-78"/>
                      </a:endParaRPr>
                    </a:p>
                  </a:txBody>
                  <a:tcPr/>
                </a:tc>
                <a:tc>
                  <a:txBody>
                    <a:bodyPr/>
                    <a:lstStyle/>
                    <a:p>
                      <a:pPr algn="ctr" rtl="1"/>
                      <a:r>
                        <a:rPr lang="fa-IR" sz="2000" dirty="0" smtClean="0">
                          <a:cs typeface="B Mitra" panose="00000400000000000000" pitchFamily="2" charset="-78"/>
                        </a:rPr>
                        <a:t>اجرا</a:t>
                      </a:r>
                      <a:endParaRPr lang="en-US" sz="2000" dirty="0">
                        <a:cs typeface="B Mitra" panose="00000400000000000000" pitchFamily="2" charset="-78"/>
                      </a:endParaRPr>
                    </a:p>
                  </a:txBody>
                  <a:tcPr/>
                </a:tc>
                <a:extLst>
                  <a:ext uri="{0D108BD9-81ED-4DB2-BD59-A6C34878D82A}">
                    <a16:rowId xmlns:a16="http://schemas.microsoft.com/office/drawing/2014/main" xmlns="" val="3298110656"/>
                  </a:ext>
                </a:extLst>
              </a:tr>
              <a:tr h="370840">
                <a:tc>
                  <a:txBody>
                    <a:bodyPr/>
                    <a:lstStyle/>
                    <a:p>
                      <a:pPr algn="ctr" rtl="1"/>
                      <a:r>
                        <a:rPr lang="fa-IR" sz="2000" dirty="0" smtClean="0">
                          <a:cs typeface="B Mitra" panose="00000400000000000000" pitchFamily="2" charset="-78"/>
                        </a:rPr>
                        <a:t>درآمدها</a:t>
                      </a:r>
                    </a:p>
                  </a:txBody>
                  <a:tcPr/>
                </a:tc>
                <a:tc>
                  <a:txBody>
                    <a:bodyPr/>
                    <a:lstStyle/>
                    <a:p>
                      <a:pPr algn="ctr" rtl="1"/>
                      <a:endParaRPr lang="en-US" sz="2000" dirty="0">
                        <a:cs typeface="B Mitra" panose="00000400000000000000" pitchFamily="2" charset="-78"/>
                      </a:endParaRPr>
                    </a:p>
                  </a:txBody>
                  <a:tcPr/>
                </a:tc>
                <a:tc>
                  <a:txBody>
                    <a:bodyPr/>
                    <a:lstStyle/>
                    <a:p>
                      <a:pPr algn="ctr" rtl="1"/>
                      <a:endParaRPr lang="en-US" sz="2000">
                        <a:cs typeface="B Mitra" panose="00000400000000000000" pitchFamily="2" charset="-78"/>
                      </a:endParaRPr>
                    </a:p>
                  </a:txBody>
                  <a:tcPr/>
                </a:tc>
                <a:tc>
                  <a:txBody>
                    <a:bodyPr/>
                    <a:lstStyle/>
                    <a:p>
                      <a:pPr algn="ctr" rtl="1"/>
                      <a:r>
                        <a:rPr lang="fa-IR" sz="2000" dirty="0" smtClean="0">
                          <a:cs typeface="B Mitra" panose="00000400000000000000" pitchFamily="2" charset="-78"/>
                        </a:rPr>
                        <a:t>نظارت</a:t>
                      </a:r>
                      <a:endParaRPr lang="en-US" sz="2000" dirty="0">
                        <a:cs typeface="B Mitra" panose="00000400000000000000" pitchFamily="2" charset="-78"/>
                      </a:endParaRPr>
                    </a:p>
                  </a:txBody>
                  <a:tcPr/>
                </a:tc>
                <a:extLst>
                  <a:ext uri="{0D108BD9-81ED-4DB2-BD59-A6C34878D82A}">
                    <a16:rowId xmlns:a16="http://schemas.microsoft.com/office/drawing/2014/main" xmlns="" val="1587920427"/>
                  </a:ext>
                </a:extLst>
              </a:tr>
              <a:tr h="370840">
                <a:tc>
                  <a:txBody>
                    <a:bodyPr/>
                    <a:lstStyle/>
                    <a:p>
                      <a:pPr algn="ctr" rtl="1"/>
                      <a:r>
                        <a:rPr lang="fa-IR" sz="2000" dirty="0" smtClean="0">
                          <a:cs typeface="B Mitra" panose="00000400000000000000" pitchFamily="2" charset="-78"/>
                        </a:rPr>
                        <a:t>مؤسسات</a:t>
                      </a:r>
                    </a:p>
                  </a:txBody>
                  <a:tcPr/>
                </a:tc>
                <a:tc>
                  <a:txBody>
                    <a:bodyPr/>
                    <a:lstStyle/>
                    <a:p>
                      <a:pPr algn="ctr" rtl="1"/>
                      <a:endParaRPr lang="en-US" sz="2000">
                        <a:cs typeface="B Mitra" panose="00000400000000000000" pitchFamily="2" charset="-78"/>
                      </a:endParaRPr>
                    </a:p>
                  </a:txBody>
                  <a:tcPr/>
                </a:tc>
                <a:tc>
                  <a:txBody>
                    <a:bodyPr/>
                    <a:lstStyle/>
                    <a:p>
                      <a:pPr algn="ctr" rtl="1"/>
                      <a:endParaRPr lang="en-US" sz="2000">
                        <a:cs typeface="B Mitra" panose="00000400000000000000" pitchFamily="2" charset="-78"/>
                      </a:endParaRPr>
                    </a:p>
                  </a:txBody>
                  <a:tcPr/>
                </a:tc>
                <a:tc>
                  <a:txBody>
                    <a:bodyPr/>
                    <a:lstStyle/>
                    <a:p>
                      <a:pPr algn="ctr" rtl="1"/>
                      <a:r>
                        <a:rPr lang="fa-IR" sz="2000" dirty="0" smtClean="0">
                          <a:cs typeface="B Mitra" panose="00000400000000000000" pitchFamily="2" charset="-78"/>
                        </a:rPr>
                        <a:t>گزارش</a:t>
                      </a:r>
                      <a:endParaRPr lang="en-US" sz="2000" dirty="0">
                        <a:cs typeface="B Mitra" panose="00000400000000000000" pitchFamily="2" charset="-78"/>
                      </a:endParaRPr>
                    </a:p>
                  </a:txBody>
                  <a:tcPr/>
                </a:tc>
                <a:extLst>
                  <a:ext uri="{0D108BD9-81ED-4DB2-BD59-A6C34878D82A}">
                    <a16:rowId xmlns:a16="http://schemas.microsoft.com/office/drawing/2014/main" xmlns="" val="2633881859"/>
                  </a:ext>
                </a:extLst>
              </a:tr>
              <a:tr h="370840">
                <a:tc>
                  <a:txBody>
                    <a:bodyPr/>
                    <a:lstStyle/>
                    <a:p>
                      <a:pPr algn="ctr" rtl="1"/>
                      <a:r>
                        <a:rPr lang="fa-IR" sz="2000" dirty="0" smtClean="0">
                          <a:cs typeface="B Mitra" panose="00000400000000000000" pitchFamily="2" charset="-78"/>
                        </a:rPr>
                        <a:t>خیریه</a:t>
                      </a:r>
                      <a:endParaRPr lang="fa-IR" sz="2000" dirty="0">
                        <a:cs typeface="B Mitra" panose="00000400000000000000" pitchFamily="2" charset="-78"/>
                      </a:endParaRPr>
                    </a:p>
                  </a:txBody>
                  <a:tcPr/>
                </a:tc>
                <a:tc>
                  <a:txBody>
                    <a:bodyPr/>
                    <a:lstStyle/>
                    <a:p>
                      <a:pPr algn="ctr" rtl="1"/>
                      <a:endParaRPr lang="en-US" sz="2000">
                        <a:cs typeface="B Mitra" panose="00000400000000000000" pitchFamily="2" charset="-78"/>
                      </a:endParaRPr>
                    </a:p>
                  </a:txBody>
                  <a:tcPr/>
                </a:tc>
                <a:tc>
                  <a:txBody>
                    <a:bodyPr/>
                    <a:lstStyle/>
                    <a:p>
                      <a:pPr algn="ctr" rtl="1"/>
                      <a:endParaRPr lang="en-US" sz="2000">
                        <a:cs typeface="B Mitra" panose="00000400000000000000" pitchFamily="2" charset="-78"/>
                      </a:endParaRPr>
                    </a:p>
                  </a:txBody>
                  <a:tcPr/>
                </a:tc>
                <a:tc>
                  <a:txBody>
                    <a:bodyPr/>
                    <a:lstStyle/>
                    <a:p>
                      <a:pPr algn="ctr" rtl="1"/>
                      <a:r>
                        <a:rPr lang="fa-IR" sz="2000" dirty="0" smtClean="0">
                          <a:cs typeface="B Mitra" panose="00000400000000000000" pitchFamily="2" charset="-78"/>
                        </a:rPr>
                        <a:t>انتشارات</a:t>
                      </a:r>
                      <a:endParaRPr lang="en-US" sz="2000" dirty="0">
                        <a:cs typeface="B Mitra" panose="00000400000000000000" pitchFamily="2" charset="-78"/>
                      </a:endParaRPr>
                    </a:p>
                  </a:txBody>
                  <a:tcPr/>
                </a:tc>
                <a:extLst>
                  <a:ext uri="{0D108BD9-81ED-4DB2-BD59-A6C34878D82A}">
                    <a16:rowId xmlns:a16="http://schemas.microsoft.com/office/drawing/2014/main" xmlns="" val="1691874604"/>
                  </a:ext>
                </a:extLst>
              </a:tr>
              <a:tr h="370840">
                <a:tc>
                  <a:txBody>
                    <a:bodyPr/>
                    <a:lstStyle/>
                    <a:p>
                      <a:pPr algn="ctr" rtl="1"/>
                      <a:endParaRPr lang="en-US" sz="2000">
                        <a:cs typeface="B Mitra" panose="00000400000000000000" pitchFamily="2" charset="-78"/>
                      </a:endParaRPr>
                    </a:p>
                  </a:txBody>
                  <a:tcPr/>
                </a:tc>
                <a:tc>
                  <a:txBody>
                    <a:bodyPr/>
                    <a:lstStyle/>
                    <a:p>
                      <a:pPr algn="ctr" rtl="1"/>
                      <a:endParaRPr lang="en-US" sz="2000" dirty="0">
                        <a:cs typeface="B Mitra" panose="00000400000000000000" pitchFamily="2" charset="-78"/>
                      </a:endParaRPr>
                    </a:p>
                  </a:txBody>
                  <a:tcPr/>
                </a:tc>
                <a:tc>
                  <a:txBody>
                    <a:bodyPr/>
                    <a:lstStyle/>
                    <a:p>
                      <a:pPr algn="ctr" rtl="1"/>
                      <a:endParaRPr lang="en-US" sz="2000">
                        <a:cs typeface="B Mitra" panose="00000400000000000000" pitchFamily="2" charset="-78"/>
                      </a:endParaRPr>
                    </a:p>
                  </a:txBody>
                  <a:tcPr/>
                </a:tc>
                <a:tc>
                  <a:txBody>
                    <a:bodyPr/>
                    <a:lstStyle/>
                    <a:p>
                      <a:pPr algn="ctr" rtl="1"/>
                      <a:r>
                        <a:rPr lang="fa-IR" sz="2000" dirty="0" smtClean="0">
                          <a:cs typeface="B Mitra" panose="00000400000000000000" pitchFamily="2" charset="-78"/>
                        </a:rPr>
                        <a:t>تحقیقات</a:t>
                      </a:r>
                      <a:endParaRPr lang="en-US" sz="2000" dirty="0">
                        <a:cs typeface="B Mitra" panose="00000400000000000000" pitchFamily="2" charset="-78"/>
                      </a:endParaRPr>
                    </a:p>
                  </a:txBody>
                  <a:tcPr/>
                </a:tc>
                <a:extLst>
                  <a:ext uri="{0D108BD9-81ED-4DB2-BD59-A6C34878D82A}">
                    <a16:rowId xmlns:a16="http://schemas.microsoft.com/office/drawing/2014/main" xmlns="" val="2621448204"/>
                  </a:ext>
                </a:extLst>
              </a:tr>
              <a:tr h="370840">
                <a:tc>
                  <a:txBody>
                    <a:bodyPr/>
                    <a:lstStyle/>
                    <a:p>
                      <a:pPr algn="ctr" rtl="1"/>
                      <a:endParaRPr lang="en-US" sz="2000">
                        <a:cs typeface="B Mitra" panose="00000400000000000000" pitchFamily="2" charset="-78"/>
                      </a:endParaRPr>
                    </a:p>
                  </a:txBody>
                  <a:tcPr/>
                </a:tc>
                <a:tc>
                  <a:txBody>
                    <a:bodyPr/>
                    <a:lstStyle/>
                    <a:p>
                      <a:pPr algn="ctr" rtl="1"/>
                      <a:endParaRPr lang="en-US" sz="2000">
                        <a:cs typeface="B Mitra" panose="00000400000000000000" pitchFamily="2" charset="-78"/>
                      </a:endParaRPr>
                    </a:p>
                  </a:txBody>
                  <a:tcPr/>
                </a:tc>
                <a:tc>
                  <a:txBody>
                    <a:bodyPr/>
                    <a:lstStyle/>
                    <a:p>
                      <a:pPr algn="ctr" rtl="1"/>
                      <a:endParaRPr lang="en-US" sz="2000">
                        <a:cs typeface="B Mitra" panose="00000400000000000000" pitchFamily="2" charset="-78"/>
                      </a:endParaRPr>
                    </a:p>
                  </a:txBody>
                  <a:tcPr/>
                </a:tc>
                <a:tc>
                  <a:txBody>
                    <a:bodyPr/>
                    <a:lstStyle/>
                    <a:p>
                      <a:pPr algn="ctr" rtl="1"/>
                      <a:r>
                        <a:rPr lang="fa-IR" sz="2000" dirty="0" smtClean="0">
                          <a:cs typeface="B Mitra" panose="00000400000000000000" pitchFamily="2" charset="-78"/>
                        </a:rPr>
                        <a:t>بیو بانک</a:t>
                      </a:r>
                      <a:endParaRPr lang="en-US" sz="2000" dirty="0">
                        <a:cs typeface="B Mitra" panose="00000400000000000000" pitchFamily="2" charset="-78"/>
                      </a:endParaRPr>
                    </a:p>
                  </a:txBody>
                  <a:tcPr/>
                </a:tc>
                <a:extLst>
                  <a:ext uri="{0D108BD9-81ED-4DB2-BD59-A6C34878D82A}">
                    <a16:rowId xmlns:a16="http://schemas.microsoft.com/office/drawing/2014/main" xmlns="" val="1199115028"/>
                  </a:ext>
                </a:extLst>
              </a:tr>
              <a:tr h="370840">
                <a:tc>
                  <a:txBody>
                    <a:bodyPr/>
                    <a:lstStyle/>
                    <a:p>
                      <a:pPr algn="ctr" rtl="1"/>
                      <a:endParaRPr lang="en-US" sz="2000" dirty="0">
                        <a:cs typeface="B Mitra" panose="00000400000000000000" pitchFamily="2" charset="-78"/>
                      </a:endParaRPr>
                    </a:p>
                  </a:txBody>
                  <a:tcPr/>
                </a:tc>
                <a:tc>
                  <a:txBody>
                    <a:bodyPr/>
                    <a:lstStyle/>
                    <a:p>
                      <a:pPr algn="ctr" rtl="1"/>
                      <a:endParaRPr lang="en-US" sz="2000" dirty="0">
                        <a:cs typeface="B Mitra" panose="00000400000000000000" pitchFamily="2" charset="-78"/>
                      </a:endParaRPr>
                    </a:p>
                  </a:txBody>
                  <a:tcPr/>
                </a:tc>
                <a:tc>
                  <a:txBody>
                    <a:bodyPr/>
                    <a:lstStyle/>
                    <a:p>
                      <a:pPr algn="ctr" rtl="1"/>
                      <a:endParaRPr lang="en-US" sz="2000">
                        <a:cs typeface="B Mitra" panose="00000400000000000000" pitchFamily="2" charset="-78"/>
                      </a:endParaRPr>
                    </a:p>
                  </a:txBody>
                  <a:tcPr/>
                </a:tc>
                <a:tc>
                  <a:txBody>
                    <a:bodyPr/>
                    <a:lstStyle/>
                    <a:p>
                      <a:pPr algn="ctr" rtl="1"/>
                      <a:r>
                        <a:rPr lang="fa-IR" sz="2000" dirty="0" smtClean="0">
                          <a:cs typeface="B Mitra" panose="00000400000000000000" pitchFamily="2" charset="-78"/>
                        </a:rPr>
                        <a:t>نگهداری</a:t>
                      </a:r>
                      <a:endParaRPr lang="en-US" sz="2000" dirty="0">
                        <a:cs typeface="B Mitra" panose="00000400000000000000" pitchFamily="2" charset="-78"/>
                      </a:endParaRPr>
                    </a:p>
                  </a:txBody>
                  <a:tcPr/>
                </a:tc>
                <a:extLst>
                  <a:ext uri="{0D108BD9-81ED-4DB2-BD59-A6C34878D82A}">
                    <a16:rowId xmlns:a16="http://schemas.microsoft.com/office/drawing/2014/main" xmlns="" val="843551375"/>
                  </a:ext>
                </a:extLst>
              </a:tr>
            </a:tbl>
          </a:graphicData>
        </a:graphic>
      </p:graphicFrame>
    </p:spTree>
    <p:extLst>
      <p:ext uri="{BB962C8B-B14F-4D97-AF65-F5344CB8AC3E}">
        <p14:creationId xmlns:p14="http://schemas.microsoft.com/office/powerpoint/2010/main" val="10861051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86778"/>
          </a:xfrm>
        </p:spPr>
        <p:txBody>
          <a:bodyPr>
            <a:normAutofit fontScale="90000"/>
          </a:bodyPr>
          <a:lstStyle/>
          <a:p>
            <a:pPr algn="ctr" rtl="1">
              <a:lnSpc>
                <a:spcPct val="250000"/>
              </a:lnSpc>
            </a:pPr>
            <a:r>
              <a:rPr lang="fa-IR" sz="5400" b="1" dirty="0">
                <a:solidFill>
                  <a:srgbClr val="EB157A"/>
                </a:solidFill>
                <a:latin typeface="FreeSerifBold"/>
                <a:cs typeface="B Homa" panose="00000400000000000000" pitchFamily="2" charset="-78"/>
              </a:rPr>
              <a:t>شیوه تدوین پروپوزال</a:t>
            </a:r>
            <a:br>
              <a:rPr lang="fa-IR" sz="5400" b="1" dirty="0">
                <a:solidFill>
                  <a:srgbClr val="EB157A"/>
                </a:solidFill>
                <a:latin typeface="FreeSerifBold"/>
                <a:cs typeface="B Homa" panose="00000400000000000000" pitchFamily="2" charset="-78"/>
              </a:rPr>
            </a:br>
            <a:r>
              <a:rPr lang="fa-IR" sz="5400" b="1" dirty="0">
                <a:solidFill>
                  <a:srgbClr val="EB157A"/>
                </a:solidFill>
                <a:latin typeface="FreeSerifBold"/>
                <a:cs typeface="B Homa" panose="00000400000000000000" pitchFamily="2" charset="-78"/>
              </a:rPr>
              <a:t>راه اندازی ثبت بیماری ها</a:t>
            </a:r>
            <a:endParaRPr lang="en-US" sz="5400" dirty="0">
              <a:cs typeface="B Homa" panose="00000400000000000000" pitchFamily="2" charset="-78"/>
            </a:endParaRPr>
          </a:p>
        </p:txBody>
      </p:sp>
      <p:sp>
        <p:nvSpPr>
          <p:cNvPr id="3" name="Content Placeholder 2"/>
          <p:cNvSpPr>
            <a:spLocks noGrp="1"/>
          </p:cNvSpPr>
          <p:nvPr>
            <p:ph idx="1"/>
          </p:nvPr>
        </p:nvSpPr>
        <p:spPr>
          <a:xfrm>
            <a:off x="838200" y="5114611"/>
            <a:ext cx="10515600" cy="1062351"/>
          </a:xfrm>
        </p:spPr>
        <p:txBody>
          <a:bodyPr/>
          <a:lstStyle/>
          <a:p>
            <a:endParaRPr lang="en-US" dirty="0"/>
          </a:p>
        </p:txBody>
      </p:sp>
    </p:spTree>
    <p:extLst>
      <p:ext uri="{BB962C8B-B14F-4D97-AF65-F5344CB8AC3E}">
        <p14:creationId xmlns:p14="http://schemas.microsoft.com/office/powerpoint/2010/main" val="19883969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5269" y="655760"/>
            <a:ext cx="7797521" cy="5807947"/>
          </a:xfrm>
        </p:spPr>
      </p:pic>
    </p:spTree>
    <p:extLst>
      <p:ext uri="{BB962C8B-B14F-4D97-AF65-F5344CB8AC3E}">
        <p14:creationId xmlns:p14="http://schemas.microsoft.com/office/powerpoint/2010/main" val="528795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5855" y="912830"/>
            <a:ext cx="6260122" cy="5292708"/>
          </a:xfrm>
        </p:spPr>
      </p:pic>
    </p:spTree>
    <p:extLst>
      <p:ext uri="{BB962C8B-B14F-4D97-AF65-F5344CB8AC3E}">
        <p14:creationId xmlns:p14="http://schemas.microsoft.com/office/powerpoint/2010/main" val="30023448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نیازمندی های راه اندازی نظام ثبت بیماریها</a:t>
            </a:r>
            <a:endParaRPr lang="en-US" dirty="0">
              <a:cs typeface="B Homa" panose="00000400000000000000" pitchFamily="2" charset="-78"/>
            </a:endParaRPr>
          </a:p>
        </p:txBody>
      </p:sp>
      <p:sp>
        <p:nvSpPr>
          <p:cNvPr id="3" name="Content Placeholder 2"/>
          <p:cNvSpPr>
            <a:spLocks noGrp="1"/>
          </p:cNvSpPr>
          <p:nvPr>
            <p:ph idx="1"/>
          </p:nvPr>
        </p:nvSpPr>
        <p:spPr>
          <a:xfrm>
            <a:off x="838200" y="1825625"/>
            <a:ext cx="10515600" cy="5168028"/>
          </a:xfrm>
        </p:spPr>
        <p:txBody>
          <a:bodyPr>
            <a:normAutofit fontScale="85000" lnSpcReduction="20000"/>
          </a:bodyPr>
          <a:lstStyle/>
          <a:p>
            <a:pPr marL="0" indent="0" algn="r" rtl="1">
              <a:buClr>
                <a:srgbClr val="FF3399"/>
              </a:buClr>
              <a:buNone/>
            </a:pPr>
            <a:r>
              <a:rPr lang="fa-IR" sz="3200" b="1" dirty="0" smtClean="0">
                <a:solidFill>
                  <a:srgbClr val="0070C0"/>
                </a:solidFill>
                <a:cs typeface="B Mitra" panose="00000400000000000000" pitchFamily="2" charset="-78"/>
              </a:rPr>
              <a:t>عنوان برنامه ثبت</a:t>
            </a:r>
          </a:p>
          <a:p>
            <a:pPr algn="r" rtl="1">
              <a:buClr>
                <a:srgbClr val="FF3399"/>
              </a:buClr>
              <a:buFont typeface="Wingdings" panose="05000000000000000000" pitchFamily="2" charset="2"/>
              <a:buChar char="v"/>
            </a:pPr>
            <a:r>
              <a:rPr lang="fa-IR" sz="3200" dirty="0" smtClean="0">
                <a:cs typeface="B Mitra" panose="00000400000000000000" pitchFamily="2" charset="-78"/>
              </a:rPr>
              <a:t>آیا باید برنامه ثبت اجرا شود؟ </a:t>
            </a:r>
          </a:p>
          <a:p>
            <a:pPr algn="r" rtl="1">
              <a:buClr>
                <a:srgbClr val="FF3399"/>
              </a:buClr>
              <a:buFont typeface="Wingdings" panose="05000000000000000000" pitchFamily="2" charset="2"/>
              <a:buChar char="v"/>
            </a:pPr>
            <a:r>
              <a:rPr lang="fa-IR" sz="3200" dirty="0" smtClean="0">
                <a:cs typeface="B Mitra" panose="00000400000000000000" pitchFamily="2" charset="-78"/>
              </a:rPr>
              <a:t>معمول نوع پیامد های بهداشتی مورد ثبت در آن ذكر می گردد. </a:t>
            </a:r>
          </a:p>
          <a:p>
            <a:pPr algn="r" rtl="1">
              <a:buClr>
                <a:srgbClr val="FF3399"/>
              </a:buClr>
              <a:buFont typeface="Wingdings" panose="05000000000000000000" pitchFamily="2" charset="2"/>
              <a:buChar char="v"/>
            </a:pPr>
            <a:r>
              <a:rPr lang="fa-IR" sz="3200" dirty="0" smtClean="0">
                <a:cs typeface="B Mitra" panose="00000400000000000000" pitchFamily="2" charset="-78"/>
              </a:rPr>
              <a:t>عنوان ثبت باید مختصر و در برگیرنده محتوای اصلی ثبت و منطقه تحت پوشش آن باشد.</a:t>
            </a:r>
          </a:p>
          <a:p>
            <a:pPr algn="r" rtl="1">
              <a:buClr>
                <a:srgbClr val="FF3399"/>
              </a:buClr>
              <a:buFont typeface="Wingdings" panose="05000000000000000000" pitchFamily="2" charset="2"/>
              <a:buChar char="v"/>
            </a:pPr>
            <a:r>
              <a:rPr lang="fa-IR" sz="3200" dirty="0" smtClean="0">
                <a:cs typeface="B Mitra" panose="00000400000000000000" pitchFamily="2" charset="-78"/>
              </a:rPr>
              <a:t>به طور مثال برنامه ملی ثبت سرطان، برنامه ثبت سکته های قلبی دربیمارستان قلب شریعتی نمونه هایی از انتخاب عناوین مناسب برای برنامه ثبت می باشند.</a:t>
            </a:r>
          </a:p>
          <a:p>
            <a:pPr algn="r" rtl="1">
              <a:buClr>
                <a:srgbClr val="FF3399"/>
              </a:buClr>
              <a:buFont typeface="Wingdings" panose="05000000000000000000" pitchFamily="2" charset="2"/>
              <a:buChar char="v"/>
            </a:pPr>
            <a:endParaRPr lang="fa-IR" sz="3200" dirty="0">
              <a:cs typeface="B Mitra" panose="00000400000000000000" pitchFamily="2" charset="-78"/>
            </a:endParaRPr>
          </a:p>
          <a:p>
            <a:pPr marL="0" indent="0" algn="r" rtl="1">
              <a:buClr>
                <a:srgbClr val="FF3399"/>
              </a:buClr>
              <a:buNone/>
            </a:pPr>
            <a:r>
              <a:rPr lang="fa-IR" sz="3200" b="1" dirty="0">
                <a:solidFill>
                  <a:srgbClr val="0070C0"/>
                </a:solidFill>
                <a:cs typeface="B Mitra" panose="00000400000000000000" pitchFamily="2" charset="-78"/>
              </a:rPr>
              <a:t>مدت زمان اجرا</a:t>
            </a:r>
          </a:p>
          <a:p>
            <a:pPr algn="r" rtl="1">
              <a:buClr>
                <a:srgbClr val="FF3399"/>
              </a:buClr>
              <a:buFont typeface="Wingdings" panose="05000000000000000000" pitchFamily="2" charset="2"/>
              <a:buChar char="v"/>
            </a:pPr>
            <a:r>
              <a:rPr lang="fa-IR" sz="3200" dirty="0" smtClean="0">
                <a:cs typeface="B Mitra" panose="00000400000000000000" pitchFamily="2" charset="-78"/>
              </a:rPr>
              <a:t>مدت زمان ثبت ها می تواند چند ساله و یا ادامه دار باشد.</a:t>
            </a:r>
            <a:endParaRPr lang="en-US" sz="3200" dirty="0">
              <a:cs typeface="B Mitra" panose="00000400000000000000" pitchFamily="2" charset="-78"/>
            </a:endParaRPr>
          </a:p>
        </p:txBody>
      </p:sp>
    </p:spTree>
    <p:extLst>
      <p:ext uri="{BB962C8B-B14F-4D97-AF65-F5344CB8AC3E}">
        <p14:creationId xmlns:p14="http://schemas.microsoft.com/office/powerpoint/2010/main" val="34523836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نیازمندی های راه اندازی نظام ثبت بیماریها</a:t>
            </a:r>
            <a:endParaRPr lang="en-US" dirty="0">
              <a:cs typeface="B Homa" panose="00000400000000000000" pitchFamily="2" charset="-78"/>
            </a:endParaRPr>
          </a:p>
        </p:txBody>
      </p:sp>
      <p:sp>
        <p:nvSpPr>
          <p:cNvPr id="3" name="Content Placeholder 2"/>
          <p:cNvSpPr>
            <a:spLocks noGrp="1"/>
          </p:cNvSpPr>
          <p:nvPr>
            <p:ph idx="1"/>
          </p:nvPr>
        </p:nvSpPr>
        <p:spPr>
          <a:xfrm>
            <a:off x="838200" y="1473932"/>
            <a:ext cx="10515600" cy="5384067"/>
          </a:xfrm>
        </p:spPr>
        <p:txBody>
          <a:bodyPr>
            <a:normAutofit fontScale="85000" lnSpcReduction="20000"/>
          </a:bodyPr>
          <a:lstStyle/>
          <a:p>
            <a:pPr marL="0" indent="0" algn="r" rtl="1">
              <a:buClr>
                <a:srgbClr val="FF3399"/>
              </a:buClr>
              <a:buNone/>
            </a:pPr>
            <a:r>
              <a:rPr lang="fa-IR" sz="3200" b="1" dirty="0" smtClean="0">
                <a:solidFill>
                  <a:srgbClr val="0070C0"/>
                </a:solidFill>
                <a:cs typeface="B Mitra" panose="00000400000000000000" pitchFamily="2" charset="-78"/>
              </a:rPr>
              <a:t>روش ثبت</a:t>
            </a:r>
          </a:p>
          <a:p>
            <a:pPr algn="r" rtl="1">
              <a:buClr>
                <a:srgbClr val="FF3399"/>
              </a:buClr>
              <a:buFont typeface="Wingdings" panose="05000000000000000000" pitchFamily="2" charset="2"/>
              <a:buChar char="v"/>
            </a:pPr>
            <a:r>
              <a:rPr lang="fa-IR" dirty="0" smtClean="0">
                <a:cs typeface="B Mitra" panose="00000400000000000000" pitchFamily="2" charset="-78"/>
              </a:rPr>
              <a:t>اهداف ثبت</a:t>
            </a:r>
          </a:p>
          <a:p>
            <a:pPr algn="r" rtl="1">
              <a:buClr>
                <a:srgbClr val="FF3399"/>
              </a:buClr>
              <a:buFont typeface="Wingdings" panose="05000000000000000000" pitchFamily="2" charset="2"/>
              <a:buChar char="v"/>
            </a:pPr>
            <a:r>
              <a:rPr lang="fa-IR" dirty="0" smtClean="0">
                <a:cs typeface="B Mitra" panose="00000400000000000000" pitchFamily="2" charset="-78"/>
              </a:rPr>
              <a:t>نوع پیامد های بهداشتی مورد ثبت</a:t>
            </a:r>
          </a:p>
          <a:p>
            <a:pPr algn="r" rtl="1">
              <a:buClr>
                <a:srgbClr val="FF3399"/>
              </a:buClr>
              <a:buFont typeface="Wingdings" panose="05000000000000000000" pitchFamily="2" charset="2"/>
              <a:buChar char="v"/>
            </a:pPr>
            <a:r>
              <a:rPr lang="fa-IR" dirty="0" smtClean="0">
                <a:cs typeface="B Mitra" panose="00000400000000000000" pitchFamily="2" charset="-78"/>
              </a:rPr>
              <a:t>گستره جغرافیایی آن</a:t>
            </a:r>
          </a:p>
          <a:p>
            <a:pPr algn="r" rtl="1">
              <a:buClr>
                <a:srgbClr val="FF3399"/>
              </a:buClr>
              <a:buFont typeface="Wingdings" panose="05000000000000000000" pitchFamily="2" charset="2"/>
              <a:buChar char="v"/>
            </a:pPr>
            <a:r>
              <a:rPr lang="fa-IR" dirty="0" smtClean="0">
                <a:cs typeface="B Mitra" panose="00000400000000000000" pitchFamily="2" charset="-78"/>
              </a:rPr>
              <a:t>جمعیت تحت مطالعه</a:t>
            </a:r>
          </a:p>
          <a:p>
            <a:pPr algn="r" rtl="1">
              <a:buClr>
                <a:srgbClr val="FF3399"/>
              </a:buClr>
              <a:buFont typeface="Wingdings" panose="05000000000000000000" pitchFamily="2" charset="2"/>
              <a:buChar char="v"/>
            </a:pPr>
            <a:r>
              <a:rPr lang="fa-IR" dirty="0" smtClean="0">
                <a:cs typeface="B Mitra" panose="00000400000000000000" pitchFamily="2" charset="-78"/>
              </a:rPr>
              <a:t>مسیر مطالعه در طول زمان (گذشته نگر، آینده نگر و یا هر دو)</a:t>
            </a:r>
          </a:p>
          <a:p>
            <a:pPr algn="r" rtl="1">
              <a:buClr>
                <a:srgbClr val="FF3399"/>
              </a:buClr>
              <a:buFont typeface="Wingdings" panose="05000000000000000000" pitchFamily="2" charset="2"/>
              <a:buChar char="v"/>
            </a:pPr>
            <a:r>
              <a:rPr lang="fa-IR" dirty="0" smtClean="0">
                <a:cs typeface="B Mitra" panose="00000400000000000000" pitchFamily="2" charset="-78"/>
              </a:rPr>
              <a:t>منبع داده ها</a:t>
            </a:r>
          </a:p>
          <a:p>
            <a:pPr algn="r" rtl="1">
              <a:buClr>
                <a:srgbClr val="FF3399"/>
              </a:buClr>
              <a:buFont typeface="Wingdings" panose="05000000000000000000" pitchFamily="2" charset="2"/>
              <a:buChar char="v"/>
            </a:pPr>
            <a:r>
              <a:rPr lang="fa-IR" dirty="0" smtClean="0">
                <a:cs typeface="B Mitra" panose="00000400000000000000" pitchFamily="2" charset="-78"/>
              </a:rPr>
              <a:t>شیوه بیماریابی</a:t>
            </a:r>
          </a:p>
          <a:p>
            <a:pPr algn="r" rtl="1">
              <a:buClr>
                <a:srgbClr val="FF3399"/>
              </a:buClr>
              <a:buFont typeface="Wingdings" panose="05000000000000000000" pitchFamily="2" charset="2"/>
              <a:buChar char="v"/>
            </a:pPr>
            <a:r>
              <a:rPr lang="fa-IR" dirty="0" smtClean="0">
                <a:cs typeface="B Mitra" panose="00000400000000000000" pitchFamily="2" charset="-78"/>
              </a:rPr>
              <a:t>...</a:t>
            </a:r>
          </a:p>
          <a:p>
            <a:pPr algn="r" rtl="1">
              <a:buClr>
                <a:srgbClr val="FF3399"/>
              </a:buClr>
              <a:buFont typeface="Wingdings" panose="05000000000000000000" pitchFamily="2" charset="2"/>
              <a:buChar char="v"/>
            </a:pPr>
            <a:endParaRPr lang="fa-IR" dirty="0">
              <a:cs typeface="B Mitra" panose="00000400000000000000" pitchFamily="2" charset="-78"/>
            </a:endParaRPr>
          </a:p>
          <a:p>
            <a:pPr marL="0" indent="0" algn="r" rtl="1">
              <a:buClr>
                <a:srgbClr val="FF3399"/>
              </a:buClr>
              <a:buNone/>
            </a:pPr>
            <a:r>
              <a:rPr lang="fa-IR" sz="3200" b="1" dirty="0">
                <a:solidFill>
                  <a:srgbClr val="0070C0"/>
                </a:solidFill>
                <a:cs typeface="B Mitra" panose="00000400000000000000" pitchFamily="2" charset="-78"/>
              </a:rPr>
              <a:t>گستره جغرافیایی ثبت</a:t>
            </a:r>
          </a:p>
          <a:p>
            <a:pPr algn="r" rtl="1">
              <a:buClr>
                <a:srgbClr val="FF3399"/>
              </a:buClr>
              <a:buFont typeface="Wingdings" panose="05000000000000000000" pitchFamily="2" charset="2"/>
              <a:buChar char="v"/>
            </a:pPr>
            <a:r>
              <a:rPr lang="fa-IR" dirty="0">
                <a:cs typeface="B Mitra" panose="00000400000000000000" pitchFamily="2" charset="-78"/>
              </a:rPr>
              <a:t>ثبت بیمارستانی </a:t>
            </a:r>
          </a:p>
          <a:p>
            <a:pPr algn="r" rtl="1">
              <a:buClr>
                <a:srgbClr val="FF3399"/>
              </a:buClr>
              <a:buFont typeface="Wingdings" panose="05000000000000000000" pitchFamily="2" charset="2"/>
              <a:buChar char="v"/>
            </a:pPr>
            <a:r>
              <a:rPr lang="fa-IR" dirty="0">
                <a:cs typeface="B Mitra" panose="00000400000000000000" pitchFamily="2" charset="-78"/>
              </a:rPr>
              <a:t>ثبت مبتنی برجمعیت</a:t>
            </a:r>
            <a:endParaRPr lang="en-US" dirty="0">
              <a:cs typeface="B Mitra" panose="00000400000000000000" pitchFamily="2" charset="-78"/>
            </a:endParaRPr>
          </a:p>
        </p:txBody>
      </p:sp>
    </p:spTree>
    <p:extLst>
      <p:ext uri="{BB962C8B-B14F-4D97-AF65-F5344CB8AC3E}">
        <p14:creationId xmlns:p14="http://schemas.microsoft.com/office/powerpoint/2010/main" val="4982179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نیازمندی های راه اندازی نظام ثبت بیماریها</a:t>
            </a:r>
            <a:endParaRPr lang="en-US" dirty="0">
              <a:cs typeface="B Homa" panose="00000400000000000000" pitchFamily="2" charset="-78"/>
            </a:endParaRPr>
          </a:p>
        </p:txBody>
      </p:sp>
      <p:sp>
        <p:nvSpPr>
          <p:cNvPr id="3" name="Content Placeholder 2"/>
          <p:cNvSpPr>
            <a:spLocks noGrp="1"/>
          </p:cNvSpPr>
          <p:nvPr>
            <p:ph idx="1"/>
          </p:nvPr>
        </p:nvSpPr>
        <p:spPr>
          <a:xfrm>
            <a:off x="838200" y="1473932"/>
            <a:ext cx="10515600" cy="5384067"/>
          </a:xfrm>
        </p:spPr>
        <p:txBody>
          <a:bodyPr>
            <a:normAutofit/>
          </a:bodyPr>
          <a:lstStyle/>
          <a:p>
            <a:pPr marL="0" indent="0" algn="r" rtl="1">
              <a:buClr>
                <a:srgbClr val="FF3399"/>
              </a:buClr>
              <a:buNone/>
            </a:pPr>
            <a:r>
              <a:rPr lang="fa-IR" sz="3200" b="1" dirty="0">
                <a:solidFill>
                  <a:srgbClr val="0070C0"/>
                </a:solidFill>
                <a:cs typeface="B Mitra" panose="00000400000000000000" pitchFamily="2" charset="-78"/>
              </a:rPr>
              <a:t>اهداف اصلی ثبت</a:t>
            </a:r>
          </a:p>
          <a:p>
            <a:pPr algn="r" rtl="1">
              <a:buClr>
                <a:srgbClr val="FF3399"/>
              </a:buClr>
              <a:buFont typeface="Wingdings" panose="05000000000000000000" pitchFamily="2" charset="2"/>
              <a:buChar char="v"/>
            </a:pPr>
            <a:r>
              <a:rPr lang="fa-IR" dirty="0">
                <a:cs typeface="B Mitra" panose="00000400000000000000" pitchFamily="2" charset="-78"/>
              </a:rPr>
              <a:t>اهداف </a:t>
            </a:r>
            <a:r>
              <a:rPr lang="fa-IR" dirty="0" smtClean="0">
                <a:cs typeface="B Mitra" panose="00000400000000000000" pitchFamily="2" charset="-78"/>
              </a:rPr>
              <a:t>مراقبتی</a:t>
            </a:r>
          </a:p>
          <a:p>
            <a:pPr algn="r" rtl="1">
              <a:buClr>
                <a:srgbClr val="FF3399"/>
              </a:buClr>
              <a:buFont typeface="Wingdings" panose="05000000000000000000" pitchFamily="2" charset="2"/>
              <a:buChar char="v"/>
            </a:pPr>
            <a:r>
              <a:rPr lang="fa-IR" dirty="0" smtClean="0">
                <a:cs typeface="B Mitra" panose="00000400000000000000" pitchFamily="2" charset="-78"/>
              </a:rPr>
              <a:t>اهداف پژوهشی</a:t>
            </a:r>
          </a:p>
          <a:p>
            <a:pPr algn="r" rtl="1">
              <a:buClr>
                <a:srgbClr val="FF3399"/>
              </a:buClr>
              <a:buFont typeface="Wingdings" panose="05000000000000000000" pitchFamily="2" charset="2"/>
              <a:buChar char="v"/>
            </a:pPr>
            <a:endParaRPr lang="fa-IR" b="1" dirty="0">
              <a:cs typeface="B Mitra" panose="00000400000000000000" pitchFamily="2" charset="-78"/>
            </a:endParaRPr>
          </a:p>
          <a:p>
            <a:pPr marL="0" indent="0" algn="r" rtl="1">
              <a:buClr>
                <a:srgbClr val="FF3399"/>
              </a:buClr>
              <a:buNone/>
            </a:pPr>
            <a:endParaRPr lang="fa-IR" b="1" dirty="0" smtClean="0">
              <a:cs typeface="B Mitra" panose="00000400000000000000" pitchFamily="2" charset="-78"/>
            </a:endParaRPr>
          </a:p>
          <a:p>
            <a:pPr marL="0" indent="0" algn="r" rtl="1">
              <a:buClr>
                <a:srgbClr val="FF3399"/>
              </a:buClr>
              <a:buNone/>
            </a:pPr>
            <a:r>
              <a:rPr lang="fa-IR" sz="3200" b="1" dirty="0" smtClean="0">
                <a:solidFill>
                  <a:srgbClr val="0070C0"/>
                </a:solidFill>
                <a:cs typeface="B Mitra" panose="00000400000000000000" pitchFamily="2" charset="-78"/>
              </a:rPr>
              <a:t>تعریف بیماری (یا رویداد بهداشتی) اصلی مورد ثبت</a:t>
            </a:r>
          </a:p>
          <a:p>
            <a:pPr algn="r" rtl="1">
              <a:buClr>
                <a:srgbClr val="FF3399"/>
              </a:buClr>
              <a:buFont typeface="Wingdings" panose="05000000000000000000" pitchFamily="2" charset="2"/>
              <a:buChar char="v"/>
            </a:pPr>
            <a:r>
              <a:rPr lang="fa-IR" dirty="0">
                <a:cs typeface="B Mitra" panose="00000400000000000000" pitchFamily="2" charset="-78"/>
              </a:rPr>
              <a:t>مشخص كردن </a:t>
            </a:r>
            <a:r>
              <a:rPr lang="fa-IR" dirty="0" smtClean="0">
                <a:cs typeface="B Mitra" panose="00000400000000000000" pitchFamily="2" charset="-78"/>
              </a:rPr>
              <a:t>علائم </a:t>
            </a:r>
            <a:r>
              <a:rPr lang="fa-IR" dirty="0">
                <a:cs typeface="B Mitra" panose="00000400000000000000" pitchFamily="2" charset="-78"/>
              </a:rPr>
              <a:t>بالینی و پاتولوژیک مشخص فرد با یک تشخیص </a:t>
            </a:r>
            <a:r>
              <a:rPr lang="fa-IR" dirty="0" smtClean="0">
                <a:cs typeface="B Mitra" panose="00000400000000000000" pitchFamily="2" charset="-78"/>
              </a:rPr>
              <a:t>خاص</a:t>
            </a:r>
            <a:endParaRPr lang="en-US" dirty="0">
              <a:cs typeface="B Mitra" panose="00000400000000000000" pitchFamily="2" charset="-78"/>
            </a:endParaRPr>
          </a:p>
        </p:txBody>
      </p:sp>
    </p:spTree>
    <p:extLst>
      <p:ext uri="{BB962C8B-B14F-4D97-AF65-F5344CB8AC3E}">
        <p14:creationId xmlns:p14="http://schemas.microsoft.com/office/powerpoint/2010/main" val="31883389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نیازمندی های راه اندازی نظام ثبت بیماریها</a:t>
            </a:r>
            <a:endParaRPr lang="en-US" dirty="0">
              <a:cs typeface="B Homa" panose="00000400000000000000" pitchFamily="2" charset="-78"/>
            </a:endParaRPr>
          </a:p>
        </p:txBody>
      </p:sp>
      <p:sp>
        <p:nvSpPr>
          <p:cNvPr id="3" name="Content Placeholder 2"/>
          <p:cNvSpPr>
            <a:spLocks noGrp="1"/>
          </p:cNvSpPr>
          <p:nvPr>
            <p:ph idx="1"/>
          </p:nvPr>
        </p:nvSpPr>
        <p:spPr>
          <a:xfrm>
            <a:off x="838200" y="1473932"/>
            <a:ext cx="10515600" cy="5384067"/>
          </a:xfrm>
        </p:spPr>
        <p:txBody>
          <a:bodyPr>
            <a:normAutofit/>
          </a:bodyPr>
          <a:lstStyle/>
          <a:p>
            <a:pPr algn="r" rtl="1"/>
            <a:r>
              <a:rPr lang="fa-IR" sz="3200" b="1" dirty="0">
                <a:solidFill>
                  <a:srgbClr val="0070C0"/>
                </a:solidFill>
                <a:cs typeface="B Mitra" panose="00000400000000000000" pitchFamily="2" charset="-78"/>
              </a:rPr>
              <a:t>جمعیت هدف</a:t>
            </a:r>
          </a:p>
          <a:p>
            <a:pPr algn="r" rtl="1">
              <a:buClr>
                <a:srgbClr val="FF3399"/>
              </a:buClr>
              <a:buFont typeface="Wingdings" panose="05000000000000000000" pitchFamily="2" charset="2"/>
              <a:buChar char="v"/>
            </a:pPr>
            <a:r>
              <a:rPr lang="fa-IR" dirty="0">
                <a:cs typeface="B Mitra" panose="00000400000000000000" pitchFamily="2" charset="-78"/>
              </a:rPr>
              <a:t>باید جمعیت هدف در برنامه ثبت (به عنوان مخرج كسر) از قبل به طور دقیق مشخص گردد</a:t>
            </a:r>
          </a:p>
          <a:p>
            <a:pPr marL="0" indent="0" algn="r" rtl="1">
              <a:buClr>
                <a:srgbClr val="FF3399"/>
              </a:buClr>
              <a:buNone/>
            </a:pPr>
            <a:endParaRPr lang="fa-IR" b="1" dirty="0" smtClean="0">
              <a:cs typeface="B Mitra" panose="00000400000000000000" pitchFamily="2" charset="-78"/>
            </a:endParaRPr>
          </a:p>
          <a:p>
            <a:pPr marL="0" indent="0" algn="r" rtl="1">
              <a:buClr>
                <a:srgbClr val="FF3399"/>
              </a:buClr>
              <a:buNone/>
            </a:pPr>
            <a:r>
              <a:rPr lang="fa-IR" sz="3200" b="1" dirty="0" smtClean="0">
                <a:solidFill>
                  <a:srgbClr val="0070C0"/>
                </a:solidFill>
                <a:cs typeface="B Mitra" panose="00000400000000000000" pitchFamily="2" charset="-78"/>
              </a:rPr>
              <a:t>منابع مطالعاتی که داده های ثبت از آن ها جمع آوری می گردد</a:t>
            </a:r>
          </a:p>
          <a:p>
            <a:pPr algn="r" rtl="1">
              <a:buClr>
                <a:srgbClr val="FF3399"/>
              </a:buClr>
              <a:buFont typeface="Wingdings" panose="05000000000000000000" pitchFamily="2" charset="2"/>
              <a:buChar char="v"/>
            </a:pPr>
            <a:r>
              <a:rPr lang="fa-IR" dirty="0">
                <a:cs typeface="B Mitra" panose="00000400000000000000" pitchFamily="2" charset="-78"/>
              </a:rPr>
              <a:t>منابع اولیه </a:t>
            </a:r>
          </a:p>
          <a:p>
            <a:pPr algn="r" rtl="1">
              <a:buClr>
                <a:srgbClr val="FF3399"/>
              </a:buClr>
              <a:buFont typeface="Wingdings" panose="05000000000000000000" pitchFamily="2" charset="2"/>
              <a:buChar char="v"/>
            </a:pPr>
            <a:r>
              <a:rPr lang="fa-IR" dirty="0">
                <a:cs typeface="B Mitra" panose="00000400000000000000" pitchFamily="2" charset="-78"/>
              </a:rPr>
              <a:t>منابع ثانویه</a:t>
            </a:r>
            <a:endParaRPr lang="en-US" dirty="0">
              <a:cs typeface="B Mitra" panose="00000400000000000000" pitchFamily="2" charset="-78"/>
            </a:endParaRPr>
          </a:p>
        </p:txBody>
      </p:sp>
    </p:spTree>
    <p:extLst>
      <p:ext uri="{BB962C8B-B14F-4D97-AF65-F5344CB8AC3E}">
        <p14:creationId xmlns:p14="http://schemas.microsoft.com/office/powerpoint/2010/main" val="1269418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924" y="840889"/>
            <a:ext cx="9004151" cy="6017111"/>
          </a:xfrm>
        </p:spPr>
      </p:pic>
    </p:spTree>
    <p:extLst>
      <p:ext uri="{BB962C8B-B14F-4D97-AF65-F5344CB8AC3E}">
        <p14:creationId xmlns:p14="http://schemas.microsoft.com/office/powerpoint/2010/main" val="29127876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نیازمندی های راه اندازی نظام ثبت بیماریها</a:t>
            </a:r>
            <a:endParaRPr lang="en-US" dirty="0">
              <a:cs typeface="B Homa" panose="00000400000000000000" pitchFamily="2" charset="-78"/>
            </a:endParaRPr>
          </a:p>
        </p:txBody>
      </p:sp>
      <p:sp>
        <p:nvSpPr>
          <p:cNvPr id="3" name="Content Placeholder 2"/>
          <p:cNvSpPr>
            <a:spLocks noGrp="1"/>
          </p:cNvSpPr>
          <p:nvPr>
            <p:ph idx="1"/>
          </p:nvPr>
        </p:nvSpPr>
        <p:spPr>
          <a:xfrm>
            <a:off x="838200" y="1473932"/>
            <a:ext cx="10515600" cy="5384067"/>
          </a:xfrm>
        </p:spPr>
        <p:txBody>
          <a:bodyPr>
            <a:normAutofit fontScale="85000" lnSpcReduction="20000"/>
          </a:bodyPr>
          <a:lstStyle/>
          <a:p>
            <a:pPr marL="0" indent="0" algn="r" rtl="1">
              <a:buNone/>
            </a:pPr>
            <a:r>
              <a:rPr lang="fa-IR" sz="3200" b="1" dirty="0" smtClean="0">
                <a:solidFill>
                  <a:srgbClr val="0070C0"/>
                </a:solidFill>
                <a:cs typeface="B Mitra" panose="00000400000000000000" pitchFamily="2" charset="-78"/>
              </a:rPr>
              <a:t>روش بیمار یابی</a:t>
            </a:r>
          </a:p>
          <a:p>
            <a:pPr algn="r" rtl="1">
              <a:buClr>
                <a:srgbClr val="FF3399"/>
              </a:buClr>
              <a:buFont typeface="Wingdings" panose="05000000000000000000" pitchFamily="2" charset="2"/>
              <a:buChar char="v"/>
            </a:pPr>
            <a:r>
              <a:rPr lang="fa-IR" dirty="0">
                <a:cs typeface="B Mitra" panose="00000400000000000000" pitchFamily="2" charset="-78"/>
              </a:rPr>
              <a:t>نحوه پیگیری بیماران</a:t>
            </a:r>
          </a:p>
          <a:p>
            <a:pPr algn="r" rtl="1">
              <a:buClr>
                <a:srgbClr val="FF3399"/>
              </a:buClr>
              <a:buFont typeface="Wingdings" panose="05000000000000000000" pitchFamily="2" charset="2"/>
              <a:buChar char="v"/>
            </a:pPr>
            <a:r>
              <a:rPr lang="fa-IR" dirty="0">
                <a:cs typeface="B Mitra" panose="00000400000000000000" pitchFamily="2" charset="-78"/>
              </a:rPr>
              <a:t>بررسی رخدادهای بعدی اعم از بهبودی، عود بیماری، متاستاز و یا مرگ</a:t>
            </a:r>
          </a:p>
          <a:p>
            <a:pPr algn="r" rtl="1"/>
            <a:endParaRPr lang="fa-IR" sz="3200" b="1" dirty="0">
              <a:solidFill>
                <a:srgbClr val="0070C0"/>
              </a:solidFill>
              <a:cs typeface="B Mitra" panose="00000400000000000000" pitchFamily="2" charset="-78"/>
            </a:endParaRPr>
          </a:p>
          <a:p>
            <a:pPr algn="r" rtl="1"/>
            <a:endParaRPr lang="fa-IR" b="1" dirty="0" smtClean="0">
              <a:cs typeface="B Mitra" panose="00000400000000000000" pitchFamily="2" charset="-78"/>
            </a:endParaRPr>
          </a:p>
          <a:p>
            <a:pPr marL="0" lvl="8" indent="0" algn="r" rtl="1">
              <a:spcBef>
                <a:spcPts val="1000"/>
              </a:spcBef>
              <a:buNone/>
            </a:pPr>
            <a:r>
              <a:rPr lang="fa-IR" sz="3200" b="1" dirty="0">
                <a:solidFill>
                  <a:srgbClr val="0070C0"/>
                </a:solidFill>
                <a:cs typeface="B Mitra" panose="00000400000000000000" pitchFamily="2" charset="-78"/>
              </a:rPr>
              <a:t>بررسی متون، سابقه ثبت و نمونه ثبت های موفق در سایر کشور های دنیا</a:t>
            </a:r>
          </a:p>
          <a:p>
            <a:pPr algn="r" rtl="1">
              <a:buClr>
                <a:srgbClr val="FF3399"/>
              </a:buClr>
              <a:buFont typeface="Wingdings" panose="05000000000000000000" pitchFamily="2" charset="2"/>
              <a:buChar char="v"/>
            </a:pPr>
            <a:r>
              <a:rPr lang="fa-IR" dirty="0">
                <a:cs typeface="B Mitra" panose="00000400000000000000" pitchFamily="2" charset="-78"/>
              </a:rPr>
              <a:t>سابقه ای از برنامه ثبت پیشنهادی را در كشور و سایر نقاط </a:t>
            </a:r>
            <a:r>
              <a:rPr lang="fa-IR" dirty="0" smtClean="0">
                <a:cs typeface="B Mitra" panose="00000400000000000000" pitchFamily="2" charset="-78"/>
              </a:rPr>
              <a:t>دنیا</a:t>
            </a:r>
          </a:p>
          <a:p>
            <a:pPr algn="r" rtl="1">
              <a:buClr>
                <a:srgbClr val="FF3399"/>
              </a:buClr>
              <a:buFont typeface="Wingdings" panose="05000000000000000000" pitchFamily="2" charset="2"/>
              <a:buChar char="v"/>
            </a:pPr>
            <a:endParaRPr lang="fa-IR" b="1" dirty="0">
              <a:cs typeface="B Mitra" panose="00000400000000000000" pitchFamily="2" charset="-78"/>
            </a:endParaRPr>
          </a:p>
          <a:p>
            <a:pPr marL="0" indent="0" algn="r" rtl="1">
              <a:buNone/>
            </a:pPr>
            <a:r>
              <a:rPr lang="fa-IR" sz="3200" b="1" dirty="0">
                <a:solidFill>
                  <a:srgbClr val="0070C0"/>
                </a:solidFill>
                <a:cs typeface="B Mitra" panose="00000400000000000000" pitchFamily="2" charset="-78"/>
              </a:rPr>
              <a:t>روش اجراء </a:t>
            </a:r>
            <a:r>
              <a:rPr lang="fa-IR" sz="3200" b="1" dirty="0" smtClean="0">
                <a:solidFill>
                  <a:srgbClr val="0070C0"/>
                </a:solidFill>
                <a:cs typeface="B Mitra" panose="00000400000000000000" pitchFamily="2" charset="-78"/>
              </a:rPr>
              <a:t>ثبت، جمع </a:t>
            </a:r>
            <a:r>
              <a:rPr lang="fa-IR" sz="3200" b="1" dirty="0">
                <a:solidFill>
                  <a:srgbClr val="0070C0"/>
                </a:solidFill>
                <a:cs typeface="B Mitra" panose="00000400000000000000" pitchFamily="2" charset="-78"/>
              </a:rPr>
              <a:t>آوری و تجز یه و </a:t>
            </a:r>
            <a:r>
              <a:rPr lang="fa-IR" sz="3200" b="1" dirty="0" smtClean="0">
                <a:solidFill>
                  <a:srgbClr val="0070C0"/>
                </a:solidFill>
                <a:cs typeface="B Mitra" panose="00000400000000000000" pitchFamily="2" charset="-78"/>
              </a:rPr>
              <a:t>تحلیل اطلاعات </a:t>
            </a:r>
            <a:r>
              <a:rPr lang="fa-IR" sz="3200" b="1" dirty="0">
                <a:solidFill>
                  <a:srgbClr val="0070C0"/>
                </a:solidFill>
                <a:cs typeface="B Mitra" panose="00000400000000000000" pitchFamily="2" charset="-78"/>
              </a:rPr>
              <a:t>و ارزیابی</a:t>
            </a:r>
          </a:p>
          <a:p>
            <a:pPr marL="0" indent="0" algn="r" rtl="1">
              <a:buNone/>
            </a:pPr>
            <a:r>
              <a:rPr lang="fa-IR" sz="3200" b="1" dirty="0">
                <a:solidFill>
                  <a:srgbClr val="0070C0"/>
                </a:solidFill>
                <a:cs typeface="B Mitra" panose="00000400000000000000" pitchFamily="2" charset="-78"/>
              </a:rPr>
              <a:t>کیفیت </a:t>
            </a:r>
            <a:r>
              <a:rPr lang="fa-IR" sz="3200" b="1" dirty="0" smtClean="0">
                <a:solidFill>
                  <a:srgbClr val="0070C0"/>
                </a:solidFill>
                <a:cs typeface="B Mitra" panose="00000400000000000000" pitchFamily="2" charset="-78"/>
              </a:rPr>
              <a:t>اطلاعات</a:t>
            </a:r>
            <a:endParaRPr lang="en-US" sz="3200" b="1" dirty="0">
              <a:solidFill>
                <a:srgbClr val="0070C0"/>
              </a:solidFill>
              <a:cs typeface="B Mitra" panose="00000400000000000000" pitchFamily="2" charset="-78"/>
            </a:endParaRPr>
          </a:p>
        </p:txBody>
      </p:sp>
    </p:spTree>
    <p:extLst>
      <p:ext uri="{BB962C8B-B14F-4D97-AF65-F5344CB8AC3E}">
        <p14:creationId xmlns:p14="http://schemas.microsoft.com/office/powerpoint/2010/main" val="9097806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747" y="254593"/>
            <a:ext cx="10515600" cy="1325563"/>
          </a:xfrm>
        </p:spPr>
        <p:txBody>
          <a:bodyPr/>
          <a:lstStyle/>
          <a:p>
            <a:pPr algn="r" rtl="1"/>
            <a:r>
              <a:rPr lang="fa-IR" dirty="0">
                <a:solidFill>
                  <a:srgbClr val="EB157A"/>
                </a:solidFill>
                <a:latin typeface="FreeSerif"/>
                <a:cs typeface="B Homa" panose="00000400000000000000" pitchFamily="2" charset="-78"/>
              </a:rPr>
              <a:t>نیازمندی های راه اندازی نظام ثبت بیماریها</a:t>
            </a:r>
            <a:endParaRPr lang="en-US" dirty="0">
              <a:cs typeface="B Homa" panose="00000400000000000000" pitchFamily="2" charset="-78"/>
            </a:endParaRPr>
          </a:p>
        </p:txBody>
      </p:sp>
      <p:sp>
        <p:nvSpPr>
          <p:cNvPr id="3" name="Content Placeholder 2"/>
          <p:cNvSpPr>
            <a:spLocks noGrp="1"/>
          </p:cNvSpPr>
          <p:nvPr>
            <p:ph idx="1"/>
          </p:nvPr>
        </p:nvSpPr>
        <p:spPr>
          <a:xfrm>
            <a:off x="838200" y="1684947"/>
            <a:ext cx="10515600" cy="5384067"/>
          </a:xfrm>
        </p:spPr>
        <p:txBody>
          <a:bodyPr>
            <a:normAutofit/>
          </a:bodyPr>
          <a:lstStyle/>
          <a:p>
            <a:pPr marL="0" indent="0" algn="r" rtl="1">
              <a:buNone/>
            </a:pPr>
            <a:r>
              <a:rPr lang="fa-IR" sz="3200" b="1" i="0" u="none" strike="noStrike" baseline="0" dirty="0" smtClean="0">
                <a:solidFill>
                  <a:srgbClr val="0070C0"/>
                </a:solidFill>
                <a:latin typeface="FreeSerifBold"/>
                <a:cs typeface="B Mitra" panose="00000400000000000000" pitchFamily="2" charset="-78"/>
              </a:rPr>
              <a:t>ساختار مدیریتی ثبت   </a:t>
            </a:r>
          </a:p>
          <a:p>
            <a:pPr marL="0" indent="0" algn="r" rtl="1">
              <a:buNone/>
            </a:pPr>
            <a:endParaRPr lang="fa-IR" sz="3200" b="1" dirty="0">
              <a:solidFill>
                <a:srgbClr val="0070C0"/>
              </a:solidFill>
              <a:latin typeface="FreeSerifBold"/>
              <a:cs typeface="B Mitra" panose="00000400000000000000" pitchFamily="2" charset="-78"/>
            </a:endParaRPr>
          </a:p>
          <a:p>
            <a:pPr marL="0" indent="0" algn="r" rtl="1">
              <a:buNone/>
            </a:pPr>
            <a:endParaRPr lang="fa-IR" sz="3200" b="1" dirty="0" smtClean="0">
              <a:solidFill>
                <a:srgbClr val="0070C0"/>
              </a:solidFill>
              <a:latin typeface="FreeSerifBold"/>
              <a:cs typeface="B Mitra" panose="00000400000000000000" pitchFamily="2" charset="-78"/>
            </a:endParaRPr>
          </a:p>
          <a:p>
            <a:pPr marL="0" indent="0" algn="r" rtl="1">
              <a:buNone/>
            </a:pPr>
            <a:endParaRPr lang="fa-IR" sz="3200" b="1" dirty="0" smtClean="0">
              <a:solidFill>
                <a:srgbClr val="0070C0"/>
              </a:solidFill>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663" y="2493490"/>
            <a:ext cx="7908324" cy="3766980"/>
          </a:xfrm>
          <a:prstGeom prst="rect">
            <a:avLst/>
          </a:prstGeom>
        </p:spPr>
      </p:pic>
    </p:spTree>
    <p:extLst>
      <p:ext uri="{BB962C8B-B14F-4D97-AF65-F5344CB8AC3E}">
        <p14:creationId xmlns:p14="http://schemas.microsoft.com/office/powerpoint/2010/main" val="30427499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747" y="254593"/>
            <a:ext cx="10515600" cy="1325563"/>
          </a:xfrm>
        </p:spPr>
        <p:txBody>
          <a:bodyPr/>
          <a:lstStyle/>
          <a:p>
            <a:pPr algn="r" rtl="1"/>
            <a:r>
              <a:rPr lang="fa-IR" dirty="0">
                <a:solidFill>
                  <a:srgbClr val="EB157A"/>
                </a:solidFill>
                <a:latin typeface="FreeSerif"/>
                <a:cs typeface="B Homa" panose="00000400000000000000" pitchFamily="2" charset="-78"/>
              </a:rPr>
              <a:t>نیازمندی های راه اندازی نظام ثبت بیماریها</a:t>
            </a:r>
            <a:endParaRPr lang="en-US" dirty="0">
              <a:cs typeface="B Homa" panose="00000400000000000000" pitchFamily="2" charset="-78"/>
            </a:endParaRPr>
          </a:p>
        </p:txBody>
      </p:sp>
      <p:sp>
        <p:nvSpPr>
          <p:cNvPr id="3" name="Content Placeholder 2"/>
          <p:cNvSpPr>
            <a:spLocks noGrp="1"/>
          </p:cNvSpPr>
          <p:nvPr>
            <p:ph idx="1"/>
          </p:nvPr>
        </p:nvSpPr>
        <p:spPr>
          <a:xfrm>
            <a:off x="838200" y="1684947"/>
            <a:ext cx="10515600" cy="5384067"/>
          </a:xfrm>
        </p:spPr>
        <p:txBody>
          <a:bodyPr>
            <a:normAutofit/>
          </a:bodyPr>
          <a:lstStyle/>
          <a:p>
            <a:pPr marL="0" indent="0" algn="r" rtl="1">
              <a:buNone/>
            </a:pPr>
            <a:r>
              <a:rPr lang="fa-IR" sz="3200" b="1" dirty="0">
                <a:solidFill>
                  <a:srgbClr val="0070C0"/>
                </a:solidFill>
                <a:latin typeface="FreeSerifBold"/>
                <a:cs typeface="B Mitra" panose="00000400000000000000" pitchFamily="2" charset="-78"/>
              </a:rPr>
              <a:t>اصول محرمانگی، مالکیت داده های </a:t>
            </a:r>
            <a:r>
              <a:rPr lang="fa-IR" sz="3200" b="1" dirty="0" smtClean="0">
                <a:solidFill>
                  <a:srgbClr val="0070C0"/>
                </a:solidFill>
                <a:latin typeface="FreeSerifBold"/>
                <a:cs typeface="B Mitra" panose="00000400000000000000" pitchFamily="2" charset="-78"/>
              </a:rPr>
              <a:t>ثبت</a:t>
            </a:r>
          </a:p>
          <a:p>
            <a:pPr marL="0" indent="0" algn="r" rtl="1">
              <a:buNone/>
            </a:pPr>
            <a:endParaRPr lang="fa-IR" sz="3200" b="1" dirty="0">
              <a:solidFill>
                <a:srgbClr val="0070C0"/>
              </a:solidFill>
              <a:latin typeface="FreeSerifBold"/>
              <a:cs typeface="B Mitra" panose="00000400000000000000" pitchFamily="2" charset="-78"/>
            </a:endParaRPr>
          </a:p>
          <a:p>
            <a:pPr marL="0" indent="0" algn="r" rtl="1">
              <a:buNone/>
            </a:pPr>
            <a:r>
              <a:rPr lang="fa-IR" sz="3200" b="1" dirty="0">
                <a:solidFill>
                  <a:srgbClr val="0070C0"/>
                </a:solidFill>
                <a:latin typeface="FreeSerifBold"/>
                <a:cs typeface="B Mitra" panose="00000400000000000000" pitchFamily="2" charset="-78"/>
              </a:rPr>
              <a:t>پروتکل انتشار داده های ثبت</a:t>
            </a:r>
          </a:p>
          <a:p>
            <a:pPr marL="0" indent="0" algn="r" rtl="1">
              <a:buNone/>
            </a:pPr>
            <a:endParaRPr lang="fa-IR" sz="3200" b="1" dirty="0" smtClean="0">
              <a:solidFill>
                <a:srgbClr val="0070C0"/>
              </a:solidFill>
              <a:latin typeface="FreeSerifBold"/>
              <a:cs typeface="B Mitra" panose="00000400000000000000" pitchFamily="2" charset="-78"/>
            </a:endParaRPr>
          </a:p>
          <a:p>
            <a:pPr marL="0" indent="0" algn="r" rtl="1">
              <a:buNone/>
            </a:pPr>
            <a:endParaRPr lang="fa-IR" sz="3200" b="1" dirty="0" smtClean="0">
              <a:solidFill>
                <a:srgbClr val="0070C0"/>
              </a:solidFill>
              <a:cs typeface="B Mitra" panose="00000400000000000000" pitchFamily="2" charset="-78"/>
            </a:endParaRPr>
          </a:p>
        </p:txBody>
      </p:sp>
    </p:spTree>
    <p:extLst>
      <p:ext uri="{BB962C8B-B14F-4D97-AF65-F5344CB8AC3E}">
        <p14:creationId xmlns:p14="http://schemas.microsoft.com/office/powerpoint/2010/main" val="19426839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EB157A"/>
                </a:solidFill>
                <a:latin typeface="FreeSerif"/>
                <a:cs typeface="B Homa" panose="00000400000000000000" pitchFamily="2" charset="-78"/>
              </a:rPr>
              <a:t>تفاهم نامه برنامه ثبت بیماریها</a:t>
            </a:r>
            <a:endParaRPr lang="en-US" dirty="0">
              <a:cs typeface="B Hom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r" rtl="1">
              <a:buNone/>
            </a:pPr>
            <a:r>
              <a:rPr lang="fa-IR" dirty="0" smtClean="0">
                <a:cs typeface="B Mitra" panose="00000400000000000000" pitchFamily="2" charset="-78"/>
              </a:rPr>
              <a:t>تفاهم نامه برنامه ثبت فی مابین شخص حقیقی/ حقوقی مجري برنامه ثبت و شرکاي</a:t>
            </a:r>
          </a:p>
          <a:p>
            <a:pPr marL="0" indent="0" algn="r" rtl="1">
              <a:buNone/>
            </a:pPr>
            <a:r>
              <a:rPr lang="fa-IR" dirty="0" smtClean="0">
                <a:cs typeface="B Mitra" panose="00000400000000000000" pitchFamily="2" charset="-78"/>
              </a:rPr>
              <a:t>برنامه ثبت منعقد می گردد و توجه به موارد زیر در تفاهم نامه ضروري است:</a:t>
            </a:r>
          </a:p>
          <a:p>
            <a:pPr algn="r" rtl="1">
              <a:buFont typeface="Wingdings" panose="05000000000000000000" pitchFamily="2" charset="2"/>
              <a:buChar char="§"/>
            </a:pPr>
            <a:r>
              <a:rPr lang="fa-IR" dirty="0" smtClean="0">
                <a:cs typeface="B Mitra" panose="00000400000000000000" pitchFamily="2" charset="-78"/>
              </a:rPr>
              <a:t>مالکیت اطلاعات حاصل از برنامه ثبت </a:t>
            </a:r>
          </a:p>
          <a:p>
            <a:pPr algn="r" rtl="1">
              <a:buFont typeface="Wingdings" panose="05000000000000000000" pitchFamily="2" charset="2"/>
              <a:buChar char="§"/>
            </a:pPr>
            <a:r>
              <a:rPr lang="fa-IR" dirty="0" smtClean="0">
                <a:cs typeface="B Mitra" panose="00000400000000000000" pitchFamily="2" charset="-78"/>
              </a:rPr>
              <a:t>سهم همکاران برنامه ثبت دربهره برداري از اطلاعات</a:t>
            </a:r>
          </a:p>
          <a:p>
            <a:pPr algn="r" rtl="1">
              <a:buFont typeface="Wingdings" panose="05000000000000000000" pitchFamily="2" charset="2"/>
              <a:buChar char="§"/>
            </a:pPr>
            <a:r>
              <a:rPr lang="fa-IR" dirty="0" smtClean="0">
                <a:cs typeface="B Mitra" panose="00000400000000000000" pitchFamily="2" charset="-78"/>
              </a:rPr>
              <a:t>مالکیت معنوي گزارشات و مستندات منتشر شده ازبرنامه ثبت</a:t>
            </a:r>
          </a:p>
          <a:p>
            <a:pPr algn="r" rtl="1">
              <a:buFont typeface="Wingdings" panose="05000000000000000000" pitchFamily="2" charset="2"/>
              <a:buChar char="§"/>
            </a:pPr>
            <a:r>
              <a:rPr lang="fa-IR" dirty="0" smtClean="0">
                <a:cs typeface="B Mitra" panose="00000400000000000000" pitchFamily="2" charset="-78"/>
              </a:rPr>
              <a:t>زمان انتشار گزارش از برنامه ثبت</a:t>
            </a:r>
          </a:p>
          <a:p>
            <a:pPr algn="r" rtl="1">
              <a:buFont typeface="Wingdings" panose="05000000000000000000" pitchFamily="2" charset="2"/>
              <a:buChar char="§"/>
            </a:pPr>
            <a:r>
              <a:rPr lang="fa-IR" dirty="0" smtClean="0">
                <a:cs typeface="B Mitra" panose="00000400000000000000" pitchFamily="2" charset="-78"/>
              </a:rPr>
              <a:t>حامیان مالی برنامه ثبت</a:t>
            </a:r>
          </a:p>
          <a:p>
            <a:pPr algn="r" rtl="1">
              <a:buFont typeface="Wingdings" panose="05000000000000000000" pitchFamily="2" charset="2"/>
              <a:buChar char="§"/>
            </a:pPr>
            <a:r>
              <a:rPr lang="fa-IR" dirty="0" smtClean="0">
                <a:cs typeface="B Mitra" panose="00000400000000000000" pitchFamily="2" charset="-78"/>
              </a:rPr>
              <a:t>تعهدات فی مابین بین مجري برنامه ثبت با حامیان مالی برنامه ثبت</a:t>
            </a:r>
            <a:endParaRPr lang="en-US" dirty="0">
              <a:cs typeface="B Mitra" panose="00000400000000000000" pitchFamily="2" charset="-78"/>
            </a:endParaRPr>
          </a:p>
        </p:txBody>
      </p:sp>
    </p:spTree>
    <p:extLst>
      <p:ext uri="{BB962C8B-B14F-4D97-AF65-F5344CB8AC3E}">
        <p14:creationId xmlns:p14="http://schemas.microsoft.com/office/powerpoint/2010/main" val="20131624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36537"/>
          </a:xfrm>
        </p:spPr>
        <p:txBody>
          <a:bodyPr>
            <a:normAutofit fontScale="90000"/>
          </a:bodyPr>
          <a:lstStyle/>
          <a:p>
            <a:pPr algn="ctr">
              <a:lnSpc>
                <a:spcPct val="250000"/>
              </a:lnSpc>
            </a:pPr>
            <a:r>
              <a:rPr lang="fa-IR" sz="4800" b="0" i="0" u="none" strike="noStrike" baseline="0" dirty="0" smtClean="0">
                <a:solidFill>
                  <a:srgbClr val="FF0000"/>
                </a:solidFill>
                <a:latin typeface="DejaVuSans"/>
                <a:cs typeface="B Homa" panose="00000400000000000000" pitchFamily="2" charset="-78"/>
              </a:rPr>
              <a:t>کارگاه ثبت بیماریها</a:t>
            </a:r>
            <a:r>
              <a:rPr lang="fa-IR" sz="4800" b="0" i="0" u="none" strike="noStrike" baseline="0" dirty="0" smtClean="0">
                <a:solidFill>
                  <a:srgbClr val="262626"/>
                </a:solidFill>
                <a:latin typeface="DejaVuSans"/>
              </a:rPr>
              <a:t/>
            </a:r>
            <a:br>
              <a:rPr lang="fa-IR" sz="4800" b="0" i="0" u="none" strike="noStrike" baseline="0" dirty="0" smtClean="0">
                <a:solidFill>
                  <a:srgbClr val="262626"/>
                </a:solidFill>
                <a:latin typeface="DejaVuSans"/>
              </a:rPr>
            </a:br>
            <a:r>
              <a:rPr lang="fa-IR" sz="4800" b="0" i="0" u="none" strike="noStrike" baseline="0" dirty="0" smtClean="0">
                <a:solidFill>
                  <a:srgbClr val="002060"/>
                </a:solidFill>
                <a:latin typeface="DejaVuSans"/>
                <a:cs typeface="B Homa" panose="00000400000000000000" pitchFamily="2" charset="-78"/>
              </a:rPr>
              <a:t>نقش ثبت بیماری ها در گسترش پژوهش</a:t>
            </a:r>
            <a:endParaRPr lang="en-US" sz="4800" dirty="0">
              <a:solidFill>
                <a:srgbClr val="002060"/>
              </a:solidFill>
              <a:latin typeface="FreeSerif"/>
              <a:cs typeface="B Homa" panose="00000400000000000000" pitchFamily="2" charset="-78"/>
            </a:endParaRPr>
          </a:p>
        </p:txBody>
      </p:sp>
      <p:sp>
        <p:nvSpPr>
          <p:cNvPr id="3" name="Content Placeholder 2"/>
          <p:cNvSpPr>
            <a:spLocks noGrp="1"/>
          </p:cNvSpPr>
          <p:nvPr>
            <p:ph idx="1"/>
          </p:nvPr>
        </p:nvSpPr>
        <p:spPr>
          <a:xfrm>
            <a:off x="838200" y="4752869"/>
            <a:ext cx="10515600" cy="1424093"/>
          </a:xfrm>
        </p:spPr>
        <p:txBody>
          <a:bodyPr/>
          <a:lstStyle/>
          <a:p>
            <a:endParaRPr lang="en-US" dirty="0"/>
          </a:p>
        </p:txBody>
      </p:sp>
    </p:spTree>
    <p:extLst>
      <p:ext uri="{BB962C8B-B14F-4D97-AF65-F5344CB8AC3E}">
        <p14:creationId xmlns:p14="http://schemas.microsoft.com/office/powerpoint/2010/main" val="38822470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775174"/>
          </a:xfrm>
        </p:spPr>
        <p:txBody>
          <a:bodyPr>
            <a:normAutofit fontScale="90000"/>
          </a:bodyPr>
          <a:lstStyle/>
          <a:p>
            <a:pPr algn="ctr">
              <a:lnSpc>
                <a:spcPct val="250000"/>
              </a:lnSpc>
            </a:pPr>
            <a:r>
              <a:rPr lang="fa-IR" sz="4800" b="0" i="0" u="none" strike="noStrike" baseline="0" dirty="0" smtClean="0">
                <a:solidFill>
                  <a:srgbClr val="002060"/>
                </a:solidFill>
                <a:latin typeface="DejaVuSans"/>
                <a:cs typeface="B Homa" panose="00000400000000000000" pitchFamily="2" charset="-78"/>
              </a:rPr>
              <a:t>نظام ثبت</a:t>
            </a:r>
            <a:r>
              <a:rPr lang="fa-IR" sz="4800" dirty="0">
                <a:solidFill>
                  <a:srgbClr val="002060"/>
                </a:solidFill>
                <a:latin typeface="FreeSerif"/>
                <a:cs typeface="B Homa" panose="00000400000000000000" pitchFamily="2" charset="-78"/>
              </a:rPr>
              <a:t/>
            </a:r>
            <a:br>
              <a:rPr lang="fa-IR" sz="4800" dirty="0">
                <a:solidFill>
                  <a:srgbClr val="002060"/>
                </a:solidFill>
                <a:latin typeface="FreeSerif"/>
                <a:cs typeface="B Homa" panose="00000400000000000000" pitchFamily="2" charset="-78"/>
              </a:rPr>
            </a:br>
            <a:endParaRPr lang="en-US" sz="4800" dirty="0">
              <a:solidFill>
                <a:srgbClr val="002060"/>
              </a:solidFill>
              <a:latin typeface="FreeSerif"/>
              <a:cs typeface="B Homa" panose="00000400000000000000" pitchFamily="2" charset="-78"/>
            </a:endParaRPr>
          </a:p>
        </p:txBody>
      </p:sp>
      <p:sp>
        <p:nvSpPr>
          <p:cNvPr id="3" name="Content Placeholder 2"/>
          <p:cNvSpPr>
            <a:spLocks noGrp="1"/>
          </p:cNvSpPr>
          <p:nvPr>
            <p:ph idx="1"/>
          </p:nvPr>
        </p:nvSpPr>
        <p:spPr>
          <a:xfrm>
            <a:off x="1348468" y="1935564"/>
            <a:ext cx="10515600" cy="4719951"/>
          </a:xfrm>
        </p:spPr>
        <p:txBody>
          <a:bodyPr>
            <a:normAutofit fontScale="85000" lnSpcReduction="10000"/>
          </a:bodyPr>
          <a:lstStyle/>
          <a:p>
            <a:pPr marL="0" indent="0" algn="ctr" rtl="1">
              <a:buNone/>
            </a:pPr>
            <a:r>
              <a:rPr lang="fa-IR" sz="5400" dirty="0">
                <a:cs typeface="B Mitra" panose="00000400000000000000" pitchFamily="2" charset="-78"/>
              </a:rPr>
              <a:t>یک سیستم سازمان یافته براي </a:t>
            </a:r>
            <a:r>
              <a:rPr lang="fa-IR" sz="5400" dirty="0" smtClean="0">
                <a:cs typeface="B Mitra" panose="00000400000000000000" pitchFamily="2" charset="-78"/>
              </a:rPr>
              <a:t>جمع آوري</a:t>
            </a:r>
            <a:r>
              <a:rPr lang="fa-IR" sz="5400" dirty="0">
                <a:cs typeface="B Mitra" panose="00000400000000000000" pitchFamily="2" charset="-78"/>
              </a:rPr>
              <a:t>، ذخیره سازي، بازیابی، تجزیه </a:t>
            </a:r>
            <a:r>
              <a:rPr lang="fa-IR" sz="5400" dirty="0" smtClean="0">
                <a:cs typeface="B Mitra" panose="00000400000000000000" pitchFamily="2" charset="-78"/>
              </a:rPr>
              <a:t>وتحلیل </a:t>
            </a:r>
            <a:r>
              <a:rPr lang="fa-IR" sz="5400" dirty="0">
                <a:cs typeface="B Mitra" panose="00000400000000000000" pitchFamily="2" charset="-78"/>
              </a:rPr>
              <a:t>و انتشار </a:t>
            </a:r>
            <a:r>
              <a:rPr lang="fa-IR" sz="5400" dirty="0" smtClean="0">
                <a:cs typeface="B Mitra" panose="00000400000000000000" pitchFamily="2" charset="-78"/>
              </a:rPr>
              <a:t>اطلاعات </a:t>
            </a:r>
            <a:r>
              <a:rPr lang="fa-IR" sz="5400" dirty="0">
                <a:cs typeface="B Mitra" panose="00000400000000000000" pitchFamily="2" charset="-78"/>
              </a:rPr>
              <a:t>افراد </a:t>
            </a:r>
            <a:r>
              <a:rPr lang="fa-IR" sz="5400" dirty="0" smtClean="0">
                <a:cs typeface="B Mitra" panose="00000400000000000000" pitchFamily="2" charset="-78"/>
              </a:rPr>
              <a:t>مبتلا به یک </a:t>
            </a:r>
            <a:r>
              <a:rPr lang="fa-IR" sz="5400" dirty="0">
                <a:cs typeface="B Mitra" panose="00000400000000000000" pitchFamily="2" charset="-78"/>
              </a:rPr>
              <a:t>بیماري خاص و یا در مواجهه با </a:t>
            </a:r>
            <a:r>
              <a:rPr lang="fa-IR" sz="5400" dirty="0" smtClean="0">
                <a:cs typeface="B Mitra" panose="00000400000000000000" pitchFamily="2" charset="-78"/>
              </a:rPr>
              <a:t>مواد شناخته </a:t>
            </a:r>
            <a:r>
              <a:rPr lang="fa-IR" sz="5400" dirty="0">
                <a:cs typeface="B Mitra" panose="00000400000000000000" pitchFamily="2" charset="-78"/>
              </a:rPr>
              <a:t>شده و یا مشکوك به </a:t>
            </a:r>
            <a:r>
              <a:rPr lang="fa-IR" sz="5400" dirty="0" smtClean="0">
                <a:cs typeface="B Mitra" panose="00000400000000000000" pitchFamily="2" charset="-78"/>
              </a:rPr>
              <a:t>اثرات نامطلوب </a:t>
            </a:r>
            <a:r>
              <a:rPr lang="fa-IR" sz="5400" dirty="0">
                <a:cs typeface="B Mitra" panose="00000400000000000000" pitchFamily="2" charset="-78"/>
              </a:rPr>
              <a:t>در یک جمعیت و </a:t>
            </a:r>
            <a:r>
              <a:rPr lang="fa-IR" sz="5400" dirty="0" smtClean="0">
                <a:cs typeface="B Mitra" panose="00000400000000000000" pitchFamily="2" charset="-78"/>
              </a:rPr>
              <a:t>گستره جغرافیایی </a:t>
            </a:r>
            <a:r>
              <a:rPr lang="fa-IR" sz="5400" dirty="0">
                <a:cs typeface="B Mitra" panose="00000400000000000000" pitchFamily="2" charset="-78"/>
              </a:rPr>
              <a:t>مشخص.</a:t>
            </a:r>
            <a:endParaRPr lang="en-US" sz="5400" dirty="0">
              <a:cs typeface="B Mitra" panose="00000400000000000000" pitchFamily="2" charset="-78"/>
            </a:endParaRPr>
          </a:p>
        </p:txBody>
      </p:sp>
    </p:spTree>
    <p:extLst>
      <p:ext uri="{BB962C8B-B14F-4D97-AF65-F5344CB8AC3E}">
        <p14:creationId xmlns:p14="http://schemas.microsoft.com/office/powerpoint/2010/main" val="16788511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712" y="1027906"/>
            <a:ext cx="9867482" cy="5111838"/>
          </a:xfrm>
        </p:spPr>
      </p:pic>
    </p:spTree>
    <p:extLst>
      <p:ext uri="{BB962C8B-B14F-4D97-AF65-F5344CB8AC3E}">
        <p14:creationId xmlns:p14="http://schemas.microsoft.com/office/powerpoint/2010/main" val="5094131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002060"/>
                </a:solidFill>
                <a:latin typeface="DejaVuSans-Bold"/>
                <a:cs typeface="B Homa" panose="00000400000000000000" pitchFamily="2" charset="-78"/>
              </a:rPr>
              <a:t>اهداف کلی برنامه های ثبت بیماری</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p:txBody>
          <a:bodyPr>
            <a:normAutofit/>
          </a:bodyPr>
          <a:lstStyle/>
          <a:p>
            <a:pPr algn="r" rtl="1">
              <a:buClr>
                <a:srgbClr val="FF0000"/>
              </a:buClr>
            </a:pPr>
            <a:r>
              <a:rPr lang="fa-IR" sz="4000" dirty="0" smtClean="0">
                <a:cs typeface="B Mitra" panose="00000400000000000000" pitchFamily="2" charset="-78"/>
              </a:rPr>
              <a:t>علمی</a:t>
            </a:r>
          </a:p>
          <a:p>
            <a:pPr algn="r" rtl="1">
              <a:buClr>
                <a:srgbClr val="FF0000"/>
              </a:buClr>
            </a:pPr>
            <a:r>
              <a:rPr lang="fa-IR" sz="4000" dirty="0" smtClean="0">
                <a:cs typeface="B Mitra" panose="00000400000000000000" pitchFamily="2" charset="-78"/>
              </a:rPr>
              <a:t>بالینی</a:t>
            </a:r>
          </a:p>
          <a:p>
            <a:pPr algn="r" rtl="1">
              <a:buClr>
                <a:srgbClr val="FF0000"/>
              </a:buClr>
            </a:pPr>
            <a:r>
              <a:rPr lang="fa-IR" sz="4000" dirty="0" smtClean="0">
                <a:cs typeface="B Mitra" panose="00000400000000000000" pitchFamily="2" charset="-78"/>
              </a:rPr>
              <a:t>سیاستگزاری</a:t>
            </a:r>
            <a:endParaRPr lang="en-US" sz="4000" dirty="0">
              <a:cs typeface="B Mitra" panose="00000400000000000000" pitchFamily="2" charset="-78"/>
            </a:endParaRPr>
          </a:p>
        </p:txBody>
      </p:sp>
    </p:spTree>
    <p:extLst>
      <p:ext uri="{BB962C8B-B14F-4D97-AF65-F5344CB8AC3E}">
        <p14:creationId xmlns:p14="http://schemas.microsoft.com/office/powerpoint/2010/main" val="9543097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002060"/>
                </a:solidFill>
                <a:latin typeface="DejaVuSans-Bold"/>
                <a:cs typeface="B Homa" panose="00000400000000000000" pitchFamily="2" charset="-78"/>
              </a:rPr>
              <a:t>اهداف </a:t>
            </a:r>
            <a:r>
              <a:rPr lang="fa-IR" b="1" dirty="0" smtClean="0">
                <a:solidFill>
                  <a:srgbClr val="002060"/>
                </a:solidFill>
                <a:latin typeface="DejaVuSans-Bold"/>
                <a:cs typeface="B Homa" panose="00000400000000000000" pitchFamily="2" charset="-78"/>
              </a:rPr>
              <a:t>اختصاصی </a:t>
            </a:r>
            <a:r>
              <a:rPr lang="fa-IR" b="1" dirty="0">
                <a:solidFill>
                  <a:srgbClr val="002060"/>
                </a:solidFill>
                <a:latin typeface="DejaVuSans-Bold"/>
                <a:cs typeface="B Homa" panose="00000400000000000000" pitchFamily="2" charset="-78"/>
              </a:rPr>
              <a:t>برنامه </a:t>
            </a:r>
            <a:r>
              <a:rPr lang="fa-IR" b="1" dirty="0" smtClean="0">
                <a:solidFill>
                  <a:srgbClr val="002060"/>
                </a:solidFill>
                <a:latin typeface="DejaVuSans-Bold"/>
                <a:cs typeface="B Homa" panose="00000400000000000000" pitchFamily="2" charset="-78"/>
              </a:rPr>
              <a:t>ثبت</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fontScale="85000" lnSpcReduction="20000"/>
          </a:bodyPr>
          <a:lstStyle/>
          <a:p>
            <a:pPr algn="r" rtl="1">
              <a:buClr>
                <a:srgbClr val="FF0000"/>
              </a:buClr>
            </a:pPr>
            <a:r>
              <a:rPr lang="fa-IR" sz="4000" dirty="0" smtClean="0">
                <a:cs typeface="B Mitra" panose="00000400000000000000" pitchFamily="2" charset="-78"/>
              </a:rPr>
              <a:t>بررسی بروز و شیوع بیماري</a:t>
            </a:r>
          </a:p>
          <a:p>
            <a:pPr algn="r" rtl="1">
              <a:buClr>
                <a:srgbClr val="FF0000"/>
              </a:buClr>
            </a:pPr>
            <a:r>
              <a:rPr lang="fa-IR" sz="4000" dirty="0" smtClean="0">
                <a:cs typeface="B Mitra" panose="00000400000000000000" pitchFamily="2" charset="-78"/>
              </a:rPr>
              <a:t>ارزیابی تغییرات زمانی و مکانی</a:t>
            </a:r>
          </a:p>
          <a:p>
            <a:pPr algn="r" rtl="1">
              <a:buClr>
                <a:srgbClr val="FF0000"/>
              </a:buClr>
            </a:pPr>
            <a:r>
              <a:rPr lang="fa-IR" sz="4000" dirty="0" smtClean="0">
                <a:cs typeface="B Mitra" panose="00000400000000000000" pitchFamily="2" charset="-78"/>
              </a:rPr>
              <a:t>توصیف سیر بیماری</a:t>
            </a:r>
          </a:p>
          <a:p>
            <a:pPr algn="r" rtl="1">
              <a:buClr>
                <a:srgbClr val="FF0000"/>
              </a:buClr>
            </a:pPr>
            <a:r>
              <a:rPr lang="fa-IR" sz="4000" dirty="0" smtClean="0">
                <a:cs typeface="B Mitra" panose="00000400000000000000" pitchFamily="2" charset="-78"/>
              </a:rPr>
              <a:t>ارزیابی اثربخشی و هزینه اثربخشی اقدامات بالینی</a:t>
            </a:r>
          </a:p>
          <a:p>
            <a:pPr algn="r" rtl="1">
              <a:buClr>
                <a:srgbClr val="FF0000"/>
              </a:buClr>
            </a:pPr>
            <a:r>
              <a:rPr lang="fa-IR" sz="4000" dirty="0" smtClean="0">
                <a:cs typeface="B Mitra" panose="00000400000000000000" pitchFamily="2" charset="-78"/>
              </a:rPr>
              <a:t>تعیین ایمنی و مشکلات اقدامات بالینی</a:t>
            </a:r>
          </a:p>
          <a:p>
            <a:pPr algn="r" rtl="1">
              <a:buClr>
                <a:srgbClr val="FF0000"/>
              </a:buClr>
            </a:pPr>
            <a:r>
              <a:rPr lang="fa-IR" sz="4000" dirty="0" smtClean="0">
                <a:cs typeface="B Mitra" panose="00000400000000000000" pitchFamily="2" charset="-78"/>
              </a:rPr>
              <a:t>ارتقاء ارایه خدمت</a:t>
            </a:r>
          </a:p>
          <a:p>
            <a:pPr algn="r" rtl="1">
              <a:buClr>
                <a:srgbClr val="FF0000"/>
              </a:buClr>
            </a:pPr>
            <a:r>
              <a:rPr lang="fa-IR" sz="4000" dirty="0" smtClean="0">
                <a:cs typeface="B Mitra" panose="00000400000000000000" pitchFamily="2" charset="-78"/>
              </a:rPr>
              <a:t>نظام مراقبت و کنترل بیماری</a:t>
            </a:r>
          </a:p>
          <a:p>
            <a:pPr algn="r" rtl="1">
              <a:buClr>
                <a:srgbClr val="FF0000"/>
              </a:buClr>
            </a:pPr>
            <a:r>
              <a:rPr lang="fa-IR" sz="4000" dirty="0" smtClean="0">
                <a:cs typeface="B Mitra" panose="00000400000000000000" pitchFamily="2" charset="-78"/>
              </a:rPr>
              <a:t>ایجاد بستر مناسب جهت توسعه کمی وکیفی پژوهش های بهداشتی و علوم پزشکی</a:t>
            </a:r>
            <a:endParaRPr lang="en-US" sz="4000" dirty="0">
              <a:cs typeface="B Mitra" panose="00000400000000000000" pitchFamily="2" charset="-78"/>
            </a:endParaRPr>
          </a:p>
        </p:txBody>
      </p:sp>
    </p:spTree>
    <p:extLst>
      <p:ext uri="{BB962C8B-B14F-4D97-AF65-F5344CB8AC3E}">
        <p14:creationId xmlns:p14="http://schemas.microsoft.com/office/powerpoint/2010/main" val="2191129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002060"/>
                </a:solidFill>
                <a:latin typeface="DejaVuSans-Bold"/>
                <a:cs typeface="B Homa" panose="00000400000000000000" pitchFamily="2" charset="-78"/>
              </a:rPr>
              <a:t>ثبت بیماری </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a:bodyPr>
          <a:lstStyle/>
          <a:p>
            <a:pPr algn="r" rtl="1">
              <a:buClr>
                <a:srgbClr val="FF0000"/>
              </a:buClr>
            </a:pPr>
            <a:r>
              <a:rPr lang="fa-IR" sz="4000" dirty="0" smtClean="0">
                <a:cs typeface="B Mitra" panose="00000400000000000000" pitchFamily="2" charset="-78"/>
              </a:rPr>
              <a:t>ابعاد برنامه شامل چه قسمتهایی می شود؟ </a:t>
            </a:r>
          </a:p>
          <a:p>
            <a:pPr algn="r" rtl="1">
              <a:buClr>
                <a:srgbClr val="FF0000"/>
              </a:buClr>
            </a:pPr>
            <a:r>
              <a:rPr lang="fa-IR" sz="4000" dirty="0" smtClean="0">
                <a:cs typeface="B Mitra" panose="00000400000000000000" pitchFamily="2" charset="-78"/>
              </a:rPr>
              <a:t>چه اطلاعاتی باید جمع آوری شود؟ </a:t>
            </a:r>
          </a:p>
          <a:p>
            <a:pPr algn="r" rtl="1">
              <a:buClr>
                <a:srgbClr val="FF0000"/>
              </a:buClr>
            </a:pPr>
            <a:r>
              <a:rPr lang="fa-IR" sz="4000" dirty="0" smtClean="0">
                <a:cs typeface="B Mitra" panose="00000400000000000000" pitchFamily="2" charset="-78"/>
              </a:rPr>
              <a:t>ذی نفعان چه کسانی هستند؟ </a:t>
            </a:r>
          </a:p>
          <a:p>
            <a:pPr algn="r" rtl="1">
              <a:buClr>
                <a:srgbClr val="FF0000"/>
              </a:buClr>
            </a:pPr>
            <a:r>
              <a:rPr lang="fa-IR" sz="4000" dirty="0" smtClean="0">
                <a:cs typeface="B Mitra" panose="00000400000000000000" pitchFamily="2" charset="-78"/>
              </a:rPr>
              <a:t>اطلاعات چگونه جمع آوری شود؟ </a:t>
            </a:r>
          </a:p>
          <a:p>
            <a:pPr algn="r" rtl="1">
              <a:buClr>
                <a:srgbClr val="FF0000"/>
              </a:buClr>
            </a:pPr>
            <a:r>
              <a:rPr lang="fa-IR" sz="4000" dirty="0" smtClean="0">
                <a:cs typeface="B Mitra" panose="00000400000000000000" pitchFamily="2" charset="-78"/>
              </a:rPr>
              <a:t>نحوه انتشار نتایج چگونه است؟</a:t>
            </a:r>
            <a:endParaRPr lang="en-US" sz="4000" dirty="0">
              <a:cs typeface="B Mitra" panose="00000400000000000000" pitchFamily="2" charset="-78"/>
            </a:endParaRPr>
          </a:p>
        </p:txBody>
      </p:sp>
    </p:spTree>
    <p:extLst>
      <p:ext uri="{BB962C8B-B14F-4D97-AF65-F5344CB8AC3E}">
        <p14:creationId xmlns:p14="http://schemas.microsoft.com/office/powerpoint/2010/main" val="3006786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4464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487" y="609601"/>
            <a:ext cx="10667888" cy="5838824"/>
          </a:xfrm>
        </p:spPr>
      </p:pic>
    </p:spTree>
    <p:extLst>
      <p:ext uri="{BB962C8B-B14F-4D97-AF65-F5344CB8AC3E}">
        <p14:creationId xmlns:p14="http://schemas.microsoft.com/office/powerpoint/2010/main" val="34402503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2060"/>
                </a:solidFill>
                <a:latin typeface="DejaVuSans"/>
                <a:cs typeface="B Homa" panose="00000400000000000000" pitchFamily="2" charset="-78"/>
              </a:rPr>
              <a:t>تمرکز برنامه ثبت</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fontScale="77500" lnSpcReduction="20000"/>
          </a:bodyPr>
          <a:lstStyle/>
          <a:p>
            <a:pPr marL="0" indent="0" algn="r" rtl="1">
              <a:buClr>
                <a:srgbClr val="FF0000"/>
              </a:buClr>
              <a:buNone/>
            </a:pPr>
            <a:r>
              <a:rPr lang="fa-IR" sz="4000" dirty="0" smtClean="0">
                <a:cs typeface="B Mitra" panose="00000400000000000000" pitchFamily="2" charset="-78"/>
              </a:rPr>
              <a:t>بیماری:</a:t>
            </a:r>
          </a:p>
          <a:p>
            <a:pPr algn="r" rtl="1">
              <a:buClr>
                <a:srgbClr val="FF0000"/>
              </a:buClr>
            </a:pPr>
            <a:r>
              <a:rPr lang="fa-IR" sz="4000" dirty="0" smtClean="0">
                <a:cs typeface="B Mitra" panose="00000400000000000000" pitchFamily="2" charset="-78"/>
              </a:rPr>
              <a:t>سرطان</a:t>
            </a:r>
          </a:p>
          <a:p>
            <a:pPr algn="r" rtl="1">
              <a:buClr>
                <a:srgbClr val="FF0000"/>
              </a:buClr>
            </a:pPr>
            <a:r>
              <a:rPr lang="fa-IR" sz="4000" dirty="0" smtClean="0">
                <a:cs typeface="B Mitra" panose="00000400000000000000" pitchFamily="2" charset="-78"/>
              </a:rPr>
              <a:t>سکته مغزی</a:t>
            </a:r>
          </a:p>
          <a:p>
            <a:pPr algn="r" rtl="1">
              <a:buClr>
                <a:srgbClr val="FF0000"/>
              </a:buClr>
            </a:pPr>
            <a:r>
              <a:rPr lang="fa-IR" sz="4000" dirty="0" smtClean="0">
                <a:cs typeface="B Mitra" panose="00000400000000000000" pitchFamily="2" charset="-78"/>
              </a:rPr>
              <a:t>دیابت</a:t>
            </a:r>
          </a:p>
          <a:p>
            <a:pPr marL="0" indent="0" algn="r" rtl="1">
              <a:buClr>
                <a:srgbClr val="FF0000"/>
              </a:buClr>
              <a:buNone/>
            </a:pPr>
            <a:endParaRPr lang="fa-IR" sz="4000" dirty="0" smtClean="0">
              <a:cs typeface="B Mitra" panose="00000400000000000000" pitchFamily="2" charset="-78"/>
            </a:endParaRPr>
          </a:p>
          <a:p>
            <a:pPr marL="0" indent="0" algn="r" rtl="1">
              <a:buClr>
                <a:srgbClr val="FF0000"/>
              </a:buClr>
              <a:buNone/>
            </a:pPr>
            <a:r>
              <a:rPr lang="fa-IR" sz="4000" dirty="0" smtClean="0">
                <a:cs typeface="B Mitra" panose="00000400000000000000" pitchFamily="2" charset="-78"/>
              </a:rPr>
              <a:t>پیامدهای سلامت</a:t>
            </a:r>
          </a:p>
          <a:p>
            <a:pPr algn="r" rtl="1">
              <a:buClr>
                <a:srgbClr val="FF0000"/>
              </a:buClr>
            </a:pPr>
            <a:r>
              <a:rPr lang="fa-IR" sz="4000" dirty="0" smtClean="0">
                <a:cs typeface="B Mitra" panose="00000400000000000000" pitchFamily="2" charset="-78"/>
              </a:rPr>
              <a:t>علل مرگ</a:t>
            </a:r>
          </a:p>
          <a:p>
            <a:pPr algn="r" rtl="1">
              <a:buClr>
                <a:srgbClr val="FF0000"/>
              </a:buClr>
            </a:pPr>
            <a:r>
              <a:rPr lang="fa-IR" sz="4000" dirty="0" smtClean="0">
                <a:cs typeface="B Mitra" panose="00000400000000000000" pitchFamily="2" charset="-78"/>
              </a:rPr>
              <a:t>تصادفات و سوانح</a:t>
            </a:r>
          </a:p>
          <a:p>
            <a:pPr algn="r" rtl="1">
              <a:buClr>
                <a:srgbClr val="FF0000"/>
              </a:buClr>
            </a:pPr>
            <a:r>
              <a:rPr lang="fa-IR" sz="4000" dirty="0" smtClean="0">
                <a:cs typeface="B Mitra" panose="00000400000000000000" pitchFamily="2" charset="-78"/>
              </a:rPr>
              <a:t>دوقلویی</a:t>
            </a:r>
          </a:p>
          <a:p>
            <a:pPr algn="r" rtl="1">
              <a:buClr>
                <a:srgbClr val="FF0000"/>
              </a:buClr>
            </a:pPr>
            <a:r>
              <a:rPr lang="fa-IR" sz="4000" dirty="0" smtClean="0">
                <a:cs typeface="B Mitra" panose="00000400000000000000" pitchFamily="2" charset="-78"/>
              </a:rPr>
              <a:t>تولد</a:t>
            </a:r>
            <a:endParaRPr lang="en-US" sz="4000" dirty="0">
              <a:cs typeface="B Mitra" panose="00000400000000000000" pitchFamily="2" charset="-78"/>
            </a:endParaRPr>
          </a:p>
        </p:txBody>
      </p:sp>
    </p:spTree>
    <p:extLst>
      <p:ext uri="{BB962C8B-B14F-4D97-AF65-F5344CB8AC3E}">
        <p14:creationId xmlns:p14="http://schemas.microsoft.com/office/powerpoint/2010/main" val="15686605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پیامد های مورد مطالعه در برنامه ثبت</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a:bodyPr>
          <a:lstStyle/>
          <a:p>
            <a:pPr algn="r" rtl="1">
              <a:buClr>
                <a:srgbClr val="FF0000"/>
              </a:buClr>
              <a:buFont typeface="Wingdings" panose="05000000000000000000" pitchFamily="2" charset="2"/>
              <a:buChar char="v"/>
            </a:pPr>
            <a:r>
              <a:rPr lang="fa-IR" sz="4000" dirty="0" smtClean="0">
                <a:cs typeface="B Mitra" panose="00000400000000000000" pitchFamily="2" charset="-78"/>
              </a:rPr>
              <a:t>میزان بقاء کلی</a:t>
            </a:r>
          </a:p>
          <a:p>
            <a:pPr algn="r" rtl="1">
              <a:buClr>
                <a:srgbClr val="FF0000"/>
              </a:buClr>
              <a:buFont typeface="Wingdings" panose="05000000000000000000" pitchFamily="2" charset="2"/>
              <a:buChar char="v"/>
            </a:pPr>
            <a:r>
              <a:rPr lang="fa-IR" sz="4000" dirty="0" smtClean="0">
                <a:cs typeface="B Mitra" panose="00000400000000000000" pitchFamily="2" charset="-78"/>
              </a:rPr>
              <a:t>میزان بقای بدون بیماری</a:t>
            </a:r>
          </a:p>
          <a:p>
            <a:pPr algn="r" rtl="1">
              <a:buClr>
                <a:srgbClr val="FF0000"/>
              </a:buClr>
              <a:buFont typeface="Wingdings" panose="05000000000000000000" pitchFamily="2" charset="2"/>
              <a:buChar char="v"/>
            </a:pPr>
            <a:r>
              <a:rPr lang="fa-IR" sz="4000" dirty="0" smtClean="0">
                <a:cs typeface="B Mitra" panose="00000400000000000000" pitchFamily="2" charset="-78"/>
              </a:rPr>
              <a:t>کیفیت زندگی مرتبط با سلامت</a:t>
            </a:r>
          </a:p>
          <a:p>
            <a:pPr algn="r" rtl="1">
              <a:buClr>
                <a:srgbClr val="FF0000"/>
              </a:buClr>
              <a:buFont typeface="Wingdings" panose="05000000000000000000" pitchFamily="2" charset="2"/>
              <a:buChar char="v"/>
            </a:pPr>
            <a:r>
              <a:rPr lang="fa-IR" sz="4000" dirty="0" smtClean="0">
                <a:cs typeface="B Mitra" panose="00000400000000000000" pitchFamily="2" charset="-78"/>
              </a:rPr>
              <a:t>میزان رضایت از درمان و مراقبت صورت گرفته</a:t>
            </a:r>
          </a:p>
          <a:p>
            <a:pPr algn="r" rtl="1">
              <a:buClr>
                <a:srgbClr val="FF0000"/>
              </a:buClr>
              <a:buFont typeface="Wingdings" panose="05000000000000000000" pitchFamily="2" charset="2"/>
              <a:buChar char="v"/>
            </a:pPr>
            <a:r>
              <a:rPr lang="fa-IR" sz="4000" dirty="0" smtClean="0">
                <a:cs typeface="B Mitra" panose="00000400000000000000" pitchFamily="2" charset="-78"/>
              </a:rPr>
              <a:t>بار اقتصادی</a:t>
            </a:r>
            <a:endParaRPr lang="en-US" sz="4000" dirty="0">
              <a:cs typeface="B Mitra" panose="00000400000000000000" pitchFamily="2" charset="-78"/>
            </a:endParaRPr>
          </a:p>
        </p:txBody>
      </p:sp>
    </p:spTree>
    <p:extLst>
      <p:ext uri="{BB962C8B-B14F-4D97-AF65-F5344CB8AC3E}">
        <p14:creationId xmlns:p14="http://schemas.microsoft.com/office/powerpoint/2010/main" val="10972084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اهمیت و الویت بیماریها</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a:bodyPr>
          <a:lstStyle/>
          <a:p>
            <a:pPr algn="r" rtl="1">
              <a:buClr>
                <a:srgbClr val="FF0000"/>
              </a:buClr>
              <a:buFont typeface="Wingdings" panose="05000000000000000000" pitchFamily="2" charset="2"/>
              <a:buChar char="v"/>
            </a:pPr>
            <a:r>
              <a:rPr lang="fa-IR" sz="4000" dirty="0" smtClean="0">
                <a:cs typeface="B Mitra" panose="00000400000000000000" pitchFamily="2" charset="-78"/>
              </a:rPr>
              <a:t>بیماریهایی مثل سرطان و بیماریهای قلبی عروقی</a:t>
            </a:r>
          </a:p>
          <a:p>
            <a:pPr algn="r" rtl="1">
              <a:buClr>
                <a:srgbClr val="FF0000"/>
              </a:buClr>
              <a:buFont typeface="Wingdings" panose="05000000000000000000" pitchFamily="2" charset="2"/>
              <a:buChar char="v"/>
            </a:pPr>
            <a:r>
              <a:rPr lang="fa-IR" sz="4000" dirty="0" smtClean="0">
                <a:cs typeface="B Mitra" panose="00000400000000000000" pitchFamily="2" charset="-78"/>
              </a:rPr>
              <a:t>اختللات رشد و نمو و دمانس</a:t>
            </a:r>
            <a:endParaRPr lang="en-US" sz="4000" dirty="0">
              <a:cs typeface="B Mitra" panose="00000400000000000000" pitchFamily="2" charset="-78"/>
            </a:endParaRPr>
          </a:p>
        </p:txBody>
      </p:sp>
    </p:spTree>
    <p:extLst>
      <p:ext uri="{BB962C8B-B14F-4D97-AF65-F5344CB8AC3E}">
        <p14:creationId xmlns:p14="http://schemas.microsoft.com/office/powerpoint/2010/main" val="37922305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ذی نفعان</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fontScale="85000" lnSpcReduction="10000"/>
          </a:bodyPr>
          <a:lstStyle/>
          <a:p>
            <a:pPr algn="r" rtl="1">
              <a:buClr>
                <a:srgbClr val="FF0000"/>
              </a:buClr>
              <a:buFont typeface="Wingdings" panose="05000000000000000000" pitchFamily="2" charset="2"/>
              <a:buChar char="v"/>
            </a:pPr>
            <a:r>
              <a:rPr lang="fa-IR" sz="4000" dirty="0" smtClean="0">
                <a:cs typeface="B Mitra" panose="00000400000000000000" pitchFamily="2" charset="-78"/>
              </a:rPr>
              <a:t>متخصصین بالینی و انجمن های علمی پزشکی و تخصصی</a:t>
            </a:r>
          </a:p>
          <a:p>
            <a:pPr algn="r" rtl="1">
              <a:buClr>
                <a:srgbClr val="FF0000"/>
              </a:buClr>
              <a:buFont typeface="Wingdings" panose="05000000000000000000" pitchFamily="2" charset="2"/>
              <a:buChar char="v"/>
            </a:pPr>
            <a:r>
              <a:rPr lang="fa-IR" sz="4000" dirty="0" smtClean="0">
                <a:cs typeface="B Mitra" panose="00000400000000000000" pitchFamily="2" charset="-78"/>
              </a:rPr>
              <a:t>وزارت بهداشت، دانشگاهها</a:t>
            </a:r>
          </a:p>
          <a:p>
            <a:pPr algn="r" rtl="1">
              <a:buClr>
                <a:srgbClr val="FF0000"/>
              </a:buClr>
              <a:buFont typeface="Wingdings" panose="05000000000000000000" pitchFamily="2" charset="2"/>
              <a:buChar char="v"/>
            </a:pPr>
            <a:r>
              <a:rPr lang="fa-IR" sz="4000" dirty="0" smtClean="0">
                <a:cs typeface="B Mitra" panose="00000400000000000000" pitchFamily="2" charset="-78"/>
              </a:rPr>
              <a:t>سیاستگزاران و مدیران اجرایی</a:t>
            </a:r>
          </a:p>
          <a:p>
            <a:pPr algn="r" rtl="1">
              <a:buClr>
                <a:srgbClr val="FF0000"/>
              </a:buClr>
              <a:buFont typeface="Wingdings" panose="05000000000000000000" pitchFamily="2" charset="2"/>
              <a:buChar char="v"/>
            </a:pPr>
            <a:r>
              <a:rPr lang="fa-IR" sz="4000" dirty="0" smtClean="0">
                <a:cs typeface="B Mitra" panose="00000400000000000000" pitchFamily="2" charset="-78"/>
              </a:rPr>
              <a:t>مراکز تحقیقاتی و سازمان های حمایت کننده پژوهش</a:t>
            </a:r>
          </a:p>
          <a:p>
            <a:pPr algn="r" rtl="1">
              <a:buClr>
                <a:srgbClr val="FF0000"/>
              </a:buClr>
              <a:buFont typeface="Wingdings" panose="05000000000000000000" pitchFamily="2" charset="2"/>
              <a:buChar char="v"/>
            </a:pPr>
            <a:r>
              <a:rPr lang="fa-IR" sz="4000" dirty="0" smtClean="0">
                <a:cs typeface="B Mitra" panose="00000400000000000000" pitchFamily="2" charset="-78"/>
              </a:rPr>
              <a:t>بیمه ها و سازمانهای حمایتی</a:t>
            </a:r>
          </a:p>
          <a:p>
            <a:pPr algn="r" rtl="1">
              <a:buClr>
                <a:srgbClr val="FF0000"/>
              </a:buClr>
              <a:buFont typeface="Wingdings" panose="05000000000000000000" pitchFamily="2" charset="2"/>
              <a:buChar char="v"/>
            </a:pPr>
            <a:r>
              <a:rPr lang="fa-IR" sz="4000" dirty="0" smtClean="0">
                <a:cs typeface="B Mitra" panose="00000400000000000000" pitchFamily="2" charset="-78"/>
              </a:rPr>
              <a:t>شرکت های خصوصی دارویی و تجهیزات پزشکی</a:t>
            </a:r>
          </a:p>
          <a:p>
            <a:pPr algn="r" rtl="1">
              <a:buClr>
                <a:srgbClr val="FF0000"/>
              </a:buClr>
              <a:buFont typeface="Wingdings" panose="05000000000000000000" pitchFamily="2" charset="2"/>
              <a:buChar char="v"/>
            </a:pPr>
            <a:r>
              <a:rPr lang="fa-IR" sz="4000" dirty="0" smtClean="0">
                <a:cs typeface="B Mitra" panose="00000400000000000000" pitchFamily="2" charset="-78"/>
              </a:rPr>
              <a:t>بیماران و سازمانهای حمایتی بیماران</a:t>
            </a:r>
            <a:endParaRPr lang="en-US" sz="4000" dirty="0">
              <a:cs typeface="B Mitra" panose="00000400000000000000" pitchFamily="2" charset="-78"/>
            </a:endParaRPr>
          </a:p>
        </p:txBody>
      </p:sp>
    </p:spTree>
    <p:extLst>
      <p:ext uri="{BB962C8B-B14F-4D97-AF65-F5344CB8AC3E}">
        <p14:creationId xmlns:p14="http://schemas.microsoft.com/office/powerpoint/2010/main" val="22467481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انوع مطالعات</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386673"/>
            <a:ext cx="10515600" cy="5471327"/>
          </a:xfrm>
        </p:spPr>
        <p:txBody>
          <a:bodyPr>
            <a:normAutofit/>
          </a:bodyPr>
          <a:lstStyle/>
          <a:p>
            <a:pPr marL="0" indent="0" algn="r" rtl="1">
              <a:buClr>
                <a:srgbClr val="FF0000"/>
              </a:buClr>
              <a:buNone/>
            </a:pPr>
            <a:endParaRPr lang="en-US" sz="4000" dirty="0">
              <a:cs typeface="B Mitra" panose="00000400000000000000" pitchFamily="2" charset="-78"/>
            </a:endParaRPr>
          </a:p>
        </p:txBody>
      </p:sp>
      <p:sp>
        <p:nvSpPr>
          <p:cNvPr id="9" name="Rectangle 8"/>
          <p:cNvSpPr/>
          <p:nvPr/>
        </p:nvSpPr>
        <p:spPr>
          <a:xfrm>
            <a:off x="4973934" y="1690688"/>
            <a:ext cx="2110154" cy="7410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solidFill>
                  <a:srgbClr val="480428"/>
                </a:solidFill>
                <a:cs typeface="2  Homa" panose="00000400000000000000" pitchFamily="2" charset="-78"/>
              </a:rPr>
              <a:t>انواع مطالعات</a:t>
            </a:r>
            <a:endParaRPr lang="en-US" b="1" dirty="0">
              <a:solidFill>
                <a:srgbClr val="480428"/>
              </a:solidFill>
              <a:cs typeface="2  Homa" panose="00000400000000000000" pitchFamily="2" charset="-78"/>
            </a:endParaRPr>
          </a:p>
        </p:txBody>
      </p:sp>
      <p:sp>
        <p:nvSpPr>
          <p:cNvPr id="10" name="Rectangle 9"/>
          <p:cNvSpPr/>
          <p:nvPr/>
        </p:nvSpPr>
        <p:spPr>
          <a:xfrm>
            <a:off x="7385539" y="2707410"/>
            <a:ext cx="1989573" cy="6330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solidFill>
                  <a:srgbClr val="480428"/>
                </a:solidFill>
                <a:cs typeface="2  Homa" panose="00000400000000000000" pitchFamily="2" charset="-78"/>
              </a:rPr>
              <a:t>)</a:t>
            </a:r>
            <a:r>
              <a:rPr lang="en-US" b="1" dirty="0" smtClean="0">
                <a:solidFill>
                  <a:srgbClr val="480428"/>
                </a:solidFill>
                <a:cs typeface="2  Homa" panose="00000400000000000000" pitchFamily="2" charset="-78"/>
              </a:rPr>
              <a:t>Analytic)</a:t>
            </a:r>
            <a:r>
              <a:rPr lang="fa-IR" dirty="0" smtClean="0">
                <a:solidFill>
                  <a:srgbClr val="480428"/>
                </a:solidFill>
                <a:cs typeface="2  Homa" panose="00000400000000000000" pitchFamily="2" charset="-78"/>
              </a:rPr>
              <a:t>تحلیلی</a:t>
            </a:r>
            <a:endParaRPr lang="en-US" dirty="0">
              <a:solidFill>
                <a:srgbClr val="480428"/>
              </a:solidFill>
              <a:cs typeface="2  Homa" panose="00000400000000000000" pitchFamily="2" charset="-78"/>
            </a:endParaRPr>
          </a:p>
          <a:p>
            <a:pPr algn="ctr"/>
            <a:r>
              <a:rPr lang="fa-IR" dirty="0" smtClean="0">
                <a:solidFill>
                  <a:srgbClr val="480428"/>
                </a:solidFill>
                <a:cs typeface="2  Homa" panose="00000400000000000000" pitchFamily="2" charset="-78"/>
              </a:rPr>
              <a:t> </a:t>
            </a:r>
            <a:endParaRPr lang="en-US" dirty="0">
              <a:solidFill>
                <a:srgbClr val="480428"/>
              </a:solidFill>
              <a:cs typeface="2  Homa" panose="00000400000000000000" pitchFamily="2" charset="-78"/>
            </a:endParaRPr>
          </a:p>
        </p:txBody>
      </p:sp>
      <p:sp>
        <p:nvSpPr>
          <p:cNvPr id="11" name="Rectangle 10"/>
          <p:cNvSpPr/>
          <p:nvPr/>
        </p:nvSpPr>
        <p:spPr>
          <a:xfrm>
            <a:off x="2703007" y="2623780"/>
            <a:ext cx="2270927" cy="63704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a:solidFill>
                  <a:srgbClr val="480428"/>
                </a:solidFill>
                <a:cs typeface="2  Homa" panose="00000400000000000000" pitchFamily="2" charset="-78"/>
              </a:rPr>
              <a:t>)</a:t>
            </a:r>
            <a:r>
              <a:rPr lang="en-US" b="1" dirty="0" smtClean="0">
                <a:solidFill>
                  <a:srgbClr val="480428"/>
                </a:solidFill>
                <a:cs typeface="2  Homa" panose="00000400000000000000" pitchFamily="2" charset="-78"/>
              </a:rPr>
              <a:t>Descriptive)</a:t>
            </a:r>
            <a:r>
              <a:rPr lang="fa-IR" b="1" dirty="0" smtClean="0">
                <a:solidFill>
                  <a:srgbClr val="480428"/>
                </a:solidFill>
                <a:cs typeface="2  Homa" panose="00000400000000000000" pitchFamily="2" charset="-78"/>
              </a:rPr>
              <a:t> توصیفی</a:t>
            </a:r>
            <a:endParaRPr lang="en-US" b="1" dirty="0">
              <a:solidFill>
                <a:srgbClr val="480428"/>
              </a:solidFill>
              <a:cs typeface="2  Homa" panose="00000400000000000000" pitchFamily="2" charset="-78"/>
            </a:endParaRPr>
          </a:p>
        </p:txBody>
      </p:sp>
      <p:sp>
        <p:nvSpPr>
          <p:cNvPr id="12" name="Rectangle 11"/>
          <p:cNvSpPr/>
          <p:nvPr/>
        </p:nvSpPr>
        <p:spPr>
          <a:xfrm>
            <a:off x="9083707" y="4138078"/>
            <a:ext cx="1637882" cy="6190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dirty="0">
                <a:solidFill>
                  <a:schemeClr val="tx1"/>
                </a:solidFill>
                <a:cs typeface="2  Homa" panose="00000400000000000000" pitchFamily="2" charset="-78"/>
              </a:rPr>
              <a:t>مداخله </a:t>
            </a:r>
            <a:r>
              <a:rPr lang="fa-IR" sz="1600" dirty="0" smtClean="0">
                <a:solidFill>
                  <a:schemeClr val="tx1"/>
                </a:solidFill>
                <a:cs typeface="2  Homa" panose="00000400000000000000" pitchFamily="2" charset="-78"/>
              </a:rPr>
              <a:t>ای</a:t>
            </a:r>
          </a:p>
          <a:p>
            <a:pPr algn="ctr"/>
            <a:r>
              <a:rPr lang="fa-IR" sz="1400" b="1" dirty="0" smtClean="0">
                <a:solidFill>
                  <a:schemeClr val="tx1"/>
                </a:solidFill>
              </a:rPr>
              <a:t>)</a:t>
            </a:r>
            <a:r>
              <a:rPr lang="en-US" sz="1600" b="1" dirty="0" smtClean="0">
                <a:solidFill>
                  <a:schemeClr val="tx1"/>
                </a:solidFill>
              </a:rPr>
              <a:t>Interventional</a:t>
            </a:r>
            <a:r>
              <a:rPr lang="fa-IR" sz="1400" b="1" dirty="0" smtClean="0">
                <a:solidFill>
                  <a:schemeClr val="tx1"/>
                </a:solidFill>
              </a:rPr>
              <a:t>(</a:t>
            </a:r>
            <a:endParaRPr lang="en-US" sz="1400" b="1" dirty="0">
              <a:solidFill>
                <a:schemeClr val="tx1"/>
              </a:solidFill>
              <a:cs typeface="2  Homa" panose="00000400000000000000" pitchFamily="2" charset="-78"/>
            </a:endParaRPr>
          </a:p>
        </p:txBody>
      </p:sp>
      <p:sp>
        <p:nvSpPr>
          <p:cNvPr id="13" name="Rectangle 12"/>
          <p:cNvSpPr/>
          <p:nvPr/>
        </p:nvSpPr>
        <p:spPr>
          <a:xfrm>
            <a:off x="6029011" y="4049868"/>
            <a:ext cx="1527348" cy="6527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600" dirty="0" smtClean="0">
                <a:solidFill>
                  <a:schemeClr val="tx1"/>
                </a:solidFill>
                <a:cs typeface="2  Homa" panose="00000400000000000000" pitchFamily="2" charset="-78"/>
              </a:rPr>
              <a:t>مشاهده ای </a:t>
            </a:r>
          </a:p>
          <a:p>
            <a:pPr algn="ctr"/>
            <a:r>
              <a:rPr lang="fa-IR" sz="1600" dirty="0" smtClean="0">
                <a:solidFill>
                  <a:schemeClr val="tx1"/>
                </a:solidFill>
                <a:cs typeface="2  Homa" panose="00000400000000000000" pitchFamily="2" charset="-78"/>
              </a:rPr>
              <a:t>)</a:t>
            </a:r>
            <a:r>
              <a:rPr lang="en-US" sz="1400" b="1" dirty="0" smtClean="0">
                <a:solidFill>
                  <a:schemeClr val="tx1"/>
                </a:solidFill>
                <a:cs typeface="2  Homa" panose="00000400000000000000" pitchFamily="2" charset="-78"/>
              </a:rPr>
              <a:t>Observational</a:t>
            </a:r>
            <a:r>
              <a:rPr lang="fa-IR" sz="1600" dirty="0" smtClean="0">
                <a:solidFill>
                  <a:schemeClr val="tx1"/>
                </a:solidFill>
                <a:cs typeface="2  Homa" panose="00000400000000000000" pitchFamily="2" charset="-78"/>
              </a:rPr>
              <a:t> (</a:t>
            </a:r>
            <a:endParaRPr lang="en-US" sz="1600" dirty="0">
              <a:solidFill>
                <a:schemeClr val="tx1"/>
              </a:solidFill>
              <a:cs typeface="2  Homa" panose="00000400000000000000" pitchFamily="2" charset="-78"/>
            </a:endParaRPr>
          </a:p>
        </p:txBody>
      </p:sp>
      <p:sp>
        <p:nvSpPr>
          <p:cNvPr id="14" name="Rectangle 13"/>
          <p:cNvSpPr/>
          <p:nvPr/>
        </p:nvSpPr>
        <p:spPr>
          <a:xfrm>
            <a:off x="8884417" y="5080543"/>
            <a:ext cx="1567544" cy="4286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sz="1600" dirty="0" smtClean="0">
                <a:solidFill>
                  <a:srgbClr val="FFFF00"/>
                </a:solidFill>
                <a:cs typeface="B Homa" panose="00000400000000000000" pitchFamily="2" charset="-78"/>
              </a:rPr>
              <a:t>کارآزمایی بالینی</a:t>
            </a:r>
            <a:endParaRPr lang="en-US" sz="1600" dirty="0">
              <a:solidFill>
                <a:srgbClr val="FFFF00"/>
              </a:solidFill>
              <a:cs typeface="B Homa" panose="00000400000000000000" pitchFamily="2" charset="-78"/>
            </a:endParaRPr>
          </a:p>
        </p:txBody>
      </p:sp>
      <p:sp>
        <p:nvSpPr>
          <p:cNvPr id="15" name="Rectangle 14"/>
          <p:cNvSpPr/>
          <p:nvPr/>
        </p:nvSpPr>
        <p:spPr>
          <a:xfrm>
            <a:off x="8951406" y="5681167"/>
            <a:ext cx="1549124" cy="3743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fa-IR" sz="1600" dirty="0">
                <a:solidFill>
                  <a:srgbClr val="FFFF00"/>
                </a:solidFill>
                <a:cs typeface="B Homa" panose="00000400000000000000" pitchFamily="2" charset="-78"/>
              </a:rPr>
              <a:t>کارآزمایی </a:t>
            </a:r>
            <a:r>
              <a:rPr lang="fa-IR" sz="1600" dirty="0" smtClean="0">
                <a:solidFill>
                  <a:srgbClr val="FFFF00"/>
                </a:solidFill>
                <a:cs typeface="B Homa" panose="00000400000000000000" pitchFamily="2" charset="-78"/>
              </a:rPr>
              <a:t>میدانی</a:t>
            </a:r>
            <a:endParaRPr lang="en-US" sz="1600" dirty="0">
              <a:solidFill>
                <a:srgbClr val="FFFF00"/>
              </a:solidFill>
              <a:cs typeface="B Homa" panose="00000400000000000000" pitchFamily="2" charset="-78"/>
            </a:endParaRPr>
          </a:p>
        </p:txBody>
      </p:sp>
      <p:sp>
        <p:nvSpPr>
          <p:cNvPr id="16" name="Rectangle 15"/>
          <p:cNvSpPr/>
          <p:nvPr/>
        </p:nvSpPr>
        <p:spPr>
          <a:xfrm>
            <a:off x="8994533" y="6191396"/>
            <a:ext cx="1524418" cy="4019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fa-IR" sz="1600" dirty="0">
                <a:solidFill>
                  <a:srgbClr val="FFFF00"/>
                </a:solidFill>
                <a:cs typeface="B Homa" panose="00000400000000000000" pitchFamily="2" charset="-78"/>
              </a:rPr>
              <a:t>کارآزمایی </a:t>
            </a:r>
            <a:r>
              <a:rPr lang="fa-IR" sz="1600" dirty="0" smtClean="0">
                <a:solidFill>
                  <a:srgbClr val="FFFF00"/>
                </a:solidFill>
                <a:cs typeface="B Homa" panose="00000400000000000000" pitchFamily="2" charset="-78"/>
              </a:rPr>
              <a:t>اجتماعی</a:t>
            </a:r>
            <a:endParaRPr lang="en-US" sz="1600" dirty="0">
              <a:solidFill>
                <a:srgbClr val="FFFF00"/>
              </a:solidFill>
              <a:cs typeface="B Homa" panose="00000400000000000000" pitchFamily="2" charset="-78"/>
            </a:endParaRPr>
          </a:p>
        </p:txBody>
      </p:sp>
      <p:sp>
        <p:nvSpPr>
          <p:cNvPr id="18" name="Rectangle 17"/>
          <p:cNvSpPr/>
          <p:nvPr/>
        </p:nvSpPr>
        <p:spPr>
          <a:xfrm>
            <a:off x="5939205" y="5131178"/>
            <a:ext cx="1450312" cy="4286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b="1" dirty="0">
                <a:solidFill>
                  <a:srgbClr val="FFFF00"/>
                </a:solidFill>
                <a:latin typeface="FreeSerif"/>
                <a:cs typeface="2  Homa" panose="00000400000000000000" pitchFamily="2" charset="-78"/>
              </a:rPr>
              <a:t>كوهورت</a:t>
            </a:r>
            <a:endParaRPr lang="en-US" b="1" dirty="0">
              <a:solidFill>
                <a:srgbClr val="FFFF00"/>
              </a:solidFill>
              <a:cs typeface="2  Homa" panose="00000400000000000000" pitchFamily="2" charset="-78"/>
            </a:endParaRPr>
          </a:p>
        </p:txBody>
      </p:sp>
      <p:sp>
        <p:nvSpPr>
          <p:cNvPr id="19" name="Rectangle 18"/>
          <p:cNvSpPr/>
          <p:nvPr/>
        </p:nvSpPr>
        <p:spPr>
          <a:xfrm>
            <a:off x="5963697" y="5813316"/>
            <a:ext cx="1450312" cy="3882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dirty="0" smtClean="0">
                <a:solidFill>
                  <a:srgbClr val="FFFF00"/>
                </a:solidFill>
                <a:cs typeface="B Homa" panose="00000400000000000000" pitchFamily="2" charset="-78"/>
              </a:rPr>
              <a:t>مورد شاهدی</a:t>
            </a:r>
            <a:endParaRPr lang="en-US" dirty="0">
              <a:solidFill>
                <a:srgbClr val="FFFF00"/>
              </a:solidFill>
              <a:cs typeface="B Homa" panose="00000400000000000000" pitchFamily="2" charset="-78"/>
            </a:endParaRPr>
          </a:p>
        </p:txBody>
      </p:sp>
      <p:sp>
        <p:nvSpPr>
          <p:cNvPr id="20" name="Rectangle 19"/>
          <p:cNvSpPr/>
          <p:nvPr/>
        </p:nvSpPr>
        <p:spPr>
          <a:xfrm>
            <a:off x="1778558" y="4259789"/>
            <a:ext cx="1808703" cy="5032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rgbClr val="FFFF00"/>
                </a:solidFill>
              </a:rPr>
              <a:t>Case</a:t>
            </a:r>
            <a:r>
              <a:rPr lang="fa-IR" b="1" dirty="0" smtClean="0">
                <a:solidFill>
                  <a:srgbClr val="FFFF00"/>
                </a:solidFill>
              </a:rPr>
              <a:t> </a:t>
            </a:r>
            <a:r>
              <a:rPr lang="en-US" b="1" dirty="0">
                <a:solidFill>
                  <a:srgbClr val="FFFF00"/>
                </a:solidFill>
              </a:rPr>
              <a:t>Report</a:t>
            </a:r>
          </a:p>
        </p:txBody>
      </p:sp>
      <p:sp>
        <p:nvSpPr>
          <p:cNvPr id="21" name="Rectangle 20"/>
          <p:cNvSpPr/>
          <p:nvPr/>
        </p:nvSpPr>
        <p:spPr>
          <a:xfrm>
            <a:off x="1750089" y="5041570"/>
            <a:ext cx="1828800" cy="4263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rgbClr val="FFFF00"/>
                </a:solidFill>
              </a:rPr>
              <a:t>Case</a:t>
            </a:r>
            <a:r>
              <a:rPr lang="fa-IR" b="1" dirty="0">
                <a:solidFill>
                  <a:srgbClr val="FFFF00"/>
                </a:solidFill>
              </a:rPr>
              <a:t> </a:t>
            </a:r>
            <a:r>
              <a:rPr lang="en-US" b="1" dirty="0">
                <a:solidFill>
                  <a:srgbClr val="FFFF00"/>
                </a:solidFill>
              </a:rPr>
              <a:t>Series</a:t>
            </a:r>
            <a:r>
              <a:rPr lang="fa-IR" b="1" dirty="0">
                <a:solidFill>
                  <a:srgbClr val="FFFF00"/>
                </a:solidFill>
              </a:rPr>
              <a:t> </a:t>
            </a:r>
            <a:endParaRPr lang="en-US" b="1" dirty="0">
              <a:solidFill>
                <a:srgbClr val="FFFF00"/>
              </a:solidFill>
            </a:endParaRPr>
          </a:p>
        </p:txBody>
      </p:sp>
      <p:sp>
        <p:nvSpPr>
          <p:cNvPr id="22" name="Rectangle 21"/>
          <p:cNvSpPr/>
          <p:nvPr/>
        </p:nvSpPr>
        <p:spPr>
          <a:xfrm>
            <a:off x="1738364" y="5730117"/>
            <a:ext cx="1808703" cy="4494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fa-IR" b="1" dirty="0">
                <a:solidFill>
                  <a:srgbClr val="FFFF00"/>
                </a:solidFill>
                <a:cs typeface="B Homa" panose="00000400000000000000" pitchFamily="2" charset="-78"/>
              </a:rPr>
              <a:t>اكولوژيك</a:t>
            </a:r>
            <a:endParaRPr lang="en-US" b="1" dirty="0">
              <a:solidFill>
                <a:srgbClr val="FFFF00"/>
              </a:solidFill>
              <a:cs typeface="B Homa" panose="00000400000000000000" pitchFamily="2" charset="-78"/>
            </a:endParaRPr>
          </a:p>
        </p:txBody>
      </p:sp>
      <p:sp>
        <p:nvSpPr>
          <p:cNvPr id="23" name="Rectangle 22"/>
          <p:cNvSpPr/>
          <p:nvPr/>
        </p:nvSpPr>
        <p:spPr>
          <a:xfrm>
            <a:off x="3999244" y="6201554"/>
            <a:ext cx="1718268" cy="5514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dirty="0" smtClean="0">
                <a:solidFill>
                  <a:schemeClr val="tx1"/>
                </a:solidFill>
                <a:cs typeface="B Homa" panose="00000400000000000000" pitchFamily="2" charset="-78"/>
              </a:rPr>
              <a:t>مقطعی </a:t>
            </a:r>
          </a:p>
          <a:p>
            <a:pPr algn="ctr"/>
            <a:r>
              <a:rPr lang="fa-IR" dirty="0" smtClean="0">
                <a:solidFill>
                  <a:schemeClr val="tx1"/>
                </a:solidFill>
                <a:cs typeface="B Homa" panose="00000400000000000000" pitchFamily="2" charset="-78"/>
              </a:rPr>
              <a:t>)</a:t>
            </a:r>
            <a:r>
              <a:rPr lang="en-US" sz="1600" b="1" dirty="0" smtClean="0">
                <a:solidFill>
                  <a:schemeClr val="tx1"/>
                </a:solidFill>
                <a:cs typeface="B Homa" panose="00000400000000000000" pitchFamily="2" charset="-78"/>
              </a:rPr>
              <a:t>Cross sectional</a:t>
            </a:r>
            <a:r>
              <a:rPr lang="fa-IR" dirty="0" smtClean="0">
                <a:solidFill>
                  <a:schemeClr val="tx1"/>
                </a:solidFill>
              </a:rPr>
              <a:t>(</a:t>
            </a:r>
            <a:endParaRPr lang="en-US" dirty="0">
              <a:solidFill>
                <a:schemeClr val="tx1"/>
              </a:solidFill>
            </a:endParaRPr>
          </a:p>
        </p:txBody>
      </p:sp>
      <p:cxnSp>
        <p:nvCxnSpPr>
          <p:cNvPr id="25" name="Straight Arrow Connector 24"/>
          <p:cNvCxnSpPr/>
          <p:nvPr/>
        </p:nvCxnSpPr>
        <p:spPr>
          <a:xfrm flipH="1">
            <a:off x="4973935" y="2431701"/>
            <a:ext cx="1122065" cy="5001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6096000" y="2431701"/>
            <a:ext cx="1289539" cy="521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a:off x="7104185" y="3355701"/>
            <a:ext cx="1296238" cy="666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8400423" y="3389885"/>
            <a:ext cx="1482134" cy="6210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Connector 36"/>
          <p:cNvCxnSpPr>
            <a:stCxn id="12" idx="3"/>
          </p:cNvCxnSpPr>
          <p:nvPr/>
        </p:nvCxnSpPr>
        <p:spPr>
          <a:xfrm flipV="1">
            <a:off x="10721589" y="4447620"/>
            <a:ext cx="437103" cy="1"/>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1103429" y="4343560"/>
            <a:ext cx="0" cy="2048803"/>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a:off x="10451962" y="5284382"/>
            <a:ext cx="651467" cy="68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15" idx="3"/>
          </p:cNvCxnSpPr>
          <p:nvPr/>
        </p:nvCxnSpPr>
        <p:spPr>
          <a:xfrm flipH="1">
            <a:off x="10500530" y="5868343"/>
            <a:ext cx="6029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H="1">
            <a:off x="10518950" y="6376143"/>
            <a:ext cx="569406" cy="86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7556359" y="4471594"/>
            <a:ext cx="694594"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8299938" y="4471594"/>
            <a:ext cx="0" cy="207050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H="1">
            <a:off x="5717512" y="6542097"/>
            <a:ext cx="25334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H="1">
            <a:off x="7414009" y="5345526"/>
            <a:ext cx="8859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a:endCxn id="19" idx="3"/>
          </p:cNvCxnSpPr>
          <p:nvPr/>
        </p:nvCxnSpPr>
        <p:spPr>
          <a:xfrm flipH="1">
            <a:off x="7414009" y="6007435"/>
            <a:ext cx="8859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a:off x="1045029" y="2931894"/>
            <a:ext cx="1637880"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055077" y="2952707"/>
            <a:ext cx="10048" cy="3640623"/>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a:off x="1065125" y="6593330"/>
            <a:ext cx="29341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a:off x="1055077" y="4471594"/>
            <a:ext cx="7234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21" idx="1"/>
          </p:cNvCxnSpPr>
          <p:nvPr/>
        </p:nvCxnSpPr>
        <p:spPr>
          <a:xfrm>
            <a:off x="1065125" y="5254767"/>
            <a:ext cx="6849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a:off x="1065125" y="6007435"/>
            <a:ext cx="673238" cy="30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90048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استفاده از داده های ثبت جهت گسترش پژوهش</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fontScale="85000" lnSpcReduction="20000"/>
          </a:bodyPr>
          <a:lstStyle/>
          <a:p>
            <a:pPr algn="r" rtl="1">
              <a:buClr>
                <a:srgbClr val="FF0000"/>
              </a:buClr>
              <a:buFont typeface="Wingdings" panose="05000000000000000000" pitchFamily="2" charset="2"/>
              <a:buChar char="v"/>
            </a:pPr>
            <a:r>
              <a:rPr lang="fa-IR" sz="4000" dirty="0" smtClean="0">
                <a:cs typeface="B Mitra" panose="00000400000000000000" pitchFamily="2" charset="-78"/>
              </a:rPr>
              <a:t>داده ها در بدو ورود به برنامه و یا زمانهای مختلف به صورت مقطعی</a:t>
            </a:r>
          </a:p>
          <a:p>
            <a:pPr algn="r" rtl="1">
              <a:buClr>
                <a:srgbClr val="FF0000"/>
              </a:buClr>
              <a:buFont typeface="Wingdings" panose="05000000000000000000" pitchFamily="2" charset="2"/>
              <a:buChar char="v"/>
            </a:pPr>
            <a:r>
              <a:rPr lang="fa-IR" sz="4000" dirty="0" smtClean="0">
                <a:cs typeface="B Mitra" panose="00000400000000000000" pitchFamily="2" charset="-78"/>
              </a:rPr>
              <a:t>جمع آوری داده ها به صورت آینده نگر و طولی</a:t>
            </a:r>
          </a:p>
          <a:p>
            <a:pPr algn="r" rtl="1">
              <a:buClr>
                <a:srgbClr val="FF0000"/>
              </a:buClr>
              <a:buFont typeface="Wingdings" panose="05000000000000000000" pitchFamily="2" charset="2"/>
              <a:buChar char="v"/>
            </a:pPr>
            <a:r>
              <a:rPr lang="fa-IR" sz="4000" dirty="0" smtClean="0">
                <a:cs typeface="B Mitra" panose="00000400000000000000" pitchFamily="2" charset="-78"/>
              </a:rPr>
              <a:t>مطالعه کوهورت گذشته نگر یا تاریخی برای سنجش مواجهه از داد ه های ثبت شده</a:t>
            </a:r>
          </a:p>
          <a:p>
            <a:pPr algn="r" rtl="1">
              <a:buClr>
                <a:srgbClr val="FF0000"/>
              </a:buClr>
              <a:buFont typeface="Wingdings" panose="05000000000000000000" pitchFamily="2" charset="2"/>
              <a:buChar char="v"/>
            </a:pPr>
            <a:r>
              <a:rPr lang="fa-IR" sz="4000" dirty="0" smtClean="0">
                <a:cs typeface="B Mitra" panose="00000400000000000000" pitchFamily="2" charset="-78"/>
              </a:rPr>
              <a:t>ارزیابی تاثیر مواجهات یا مداخلات مختلف را در طول زمان بر روی پیامد ها</a:t>
            </a:r>
          </a:p>
          <a:p>
            <a:pPr algn="r" rtl="1">
              <a:buClr>
                <a:srgbClr val="FF0000"/>
              </a:buClr>
              <a:buFont typeface="Wingdings" panose="05000000000000000000" pitchFamily="2" charset="2"/>
              <a:buChar char="v"/>
            </a:pPr>
            <a:r>
              <a:rPr lang="fa-IR" sz="4000" dirty="0" smtClean="0">
                <a:cs typeface="B Mitra" panose="00000400000000000000" pitchFamily="2" charset="-78"/>
              </a:rPr>
              <a:t>اتصال به داده های موجود برای انجام مطالعات مختلف مثلا با داده های مرکز آمار، ثبت علل مرگ ...</a:t>
            </a:r>
            <a:endParaRPr lang="en-US" sz="4000" dirty="0">
              <a:cs typeface="B Mitra" panose="00000400000000000000" pitchFamily="2" charset="-78"/>
            </a:endParaRPr>
          </a:p>
        </p:txBody>
      </p:sp>
    </p:spTree>
    <p:extLst>
      <p:ext uri="{BB962C8B-B14F-4D97-AF65-F5344CB8AC3E}">
        <p14:creationId xmlns:p14="http://schemas.microsoft.com/office/powerpoint/2010/main" val="18093336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ارزیابی پیامد بیماری ها و نتایج درمان</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fontScale="85000" lnSpcReduction="20000"/>
          </a:bodyPr>
          <a:lstStyle/>
          <a:p>
            <a:pPr marL="0" indent="0" algn="r" rtl="1">
              <a:buClr>
                <a:srgbClr val="FF0000"/>
              </a:buClr>
              <a:buNone/>
            </a:pPr>
            <a:r>
              <a:rPr lang="fa-IR" sz="4000" dirty="0" smtClean="0">
                <a:cs typeface="B Mitra" panose="00000400000000000000" pitchFamily="2" charset="-78"/>
              </a:rPr>
              <a:t>مطالعات کارآزمایی بالینی : مطالعه ارزیابی مفید یا مضر بودن روش های درمانی</a:t>
            </a:r>
          </a:p>
          <a:p>
            <a:pPr algn="r" rtl="1">
              <a:buClr>
                <a:srgbClr val="FF0000"/>
              </a:buClr>
              <a:buFont typeface="Wingdings" panose="05000000000000000000" pitchFamily="2" charset="2"/>
              <a:buChar char="v"/>
            </a:pPr>
            <a:r>
              <a:rPr lang="fa-IR" sz="4000" dirty="0" smtClean="0">
                <a:cs typeface="B Mitra" panose="00000400000000000000" pitchFamily="2" charset="-78"/>
              </a:rPr>
              <a:t>کارآزمایی کارآیی: شرایط ایده آل </a:t>
            </a:r>
          </a:p>
          <a:p>
            <a:pPr algn="r" rtl="1">
              <a:buClr>
                <a:srgbClr val="FF0000"/>
              </a:buClr>
              <a:buFont typeface="Wingdings" panose="05000000000000000000" pitchFamily="2" charset="2"/>
              <a:buChar char="v"/>
            </a:pPr>
            <a:r>
              <a:rPr lang="fa-IR" sz="4000" dirty="0" smtClean="0">
                <a:cs typeface="B Mitra" panose="00000400000000000000" pitchFamily="2" charset="-78"/>
              </a:rPr>
              <a:t>کار آزمایی اثر بخشی: شرایط معمول و طبیعی</a:t>
            </a:r>
          </a:p>
          <a:p>
            <a:pPr algn="r" rtl="1">
              <a:buClr>
                <a:srgbClr val="FF0000"/>
              </a:buClr>
              <a:buFont typeface="Wingdings" panose="05000000000000000000" pitchFamily="2" charset="2"/>
              <a:buChar char="v"/>
            </a:pPr>
            <a:r>
              <a:rPr lang="fa-IR" sz="4000" dirty="0" smtClean="0">
                <a:cs typeface="B Mitra" panose="00000400000000000000" pitchFamily="2" charset="-78"/>
              </a:rPr>
              <a:t>نزدیکتر بودن نتایج به واقعیت جامعه </a:t>
            </a:r>
          </a:p>
          <a:p>
            <a:pPr algn="r" rtl="1">
              <a:buClr>
                <a:srgbClr val="FF0000"/>
              </a:buClr>
              <a:buFont typeface="Wingdings" panose="05000000000000000000" pitchFamily="2" charset="2"/>
              <a:buChar char="v"/>
            </a:pPr>
            <a:r>
              <a:rPr lang="fa-IR" sz="4000" dirty="0" smtClean="0">
                <a:cs typeface="B Mitra" panose="00000400000000000000" pitchFamily="2" charset="-78"/>
              </a:rPr>
              <a:t>افزایش قابلیت تعمیم به جامعه</a:t>
            </a:r>
          </a:p>
          <a:p>
            <a:pPr algn="r" rtl="1">
              <a:buClr>
                <a:srgbClr val="FF0000"/>
              </a:buClr>
              <a:buFont typeface="Wingdings" panose="05000000000000000000" pitchFamily="2" charset="2"/>
              <a:buChar char="v"/>
            </a:pPr>
            <a:r>
              <a:rPr lang="fa-IR" sz="4000" dirty="0" smtClean="0">
                <a:cs typeface="B Mitra" panose="00000400000000000000" pitchFamily="2" charset="-78"/>
              </a:rPr>
              <a:t>حجم بالا نمونه ها</a:t>
            </a:r>
          </a:p>
          <a:p>
            <a:pPr algn="r" rtl="1">
              <a:buClr>
                <a:srgbClr val="FF0000"/>
              </a:buClr>
              <a:buFont typeface="Wingdings" panose="05000000000000000000" pitchFamily="2" charset="2"/>
              <a:buChar char="v"/>
            </a:pPr>
            <a:r>
              <a:rPr lang="fa-IR" sz="4000" dirty="0" smtClean="0">
                <a:cs typeface="B Mitra" panose="00000400000000000000" pitchFamily="2" charset="-78"/>
              </a:rPr>
              <a:t>انتخاب بیماران از شرایط و گروههای مختلف</a:t>
            </a:r>
            <a:endParaRPr lang="en-US" sz="4000" dirty="0">
              <a:cs typeface="B Mitra" panose="00000400000000000000" pitchFamily="2" charset="-78"/>
            </a:endParaRPr>
          </a:p>
        </p:txBody>
      </p:sp>
    </p:spTree>
    <p:extLst>
      <p:ext uri="{BB962C8B-B14F-4D97-AF65-F5344CB8AC3E}">
        <p14:creationId xmlns:p14="http://schemas.microsoft.com/office/powerpoint/2010/main" val="3237140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solidFill>
                  <a:srgbClr val="002060"/>
                </a:solidFill>
                <a:latin typeface="DejaVuSans"/>
                <a:cs typeface="B Homa" panose="00000400000000000000" pitchFamily="2" charset="-78"/>
              </a:rPr>
              <a:t>ثبت بیش از 270 مطالعه مشاهده ای بسیار بزرگ )بیش از 2000 بیمار در هر</a:t>
            </a:r>
            <a:endParaRPr lang="en-US" dirty="0">
              <a:solidFill>
                <a:srgbClr val="002060"/>
              </a:solidFill>
              <a:cs typeface="B Homa"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587" y="2100105"/>
            <a:ext cx="7033846" cy="4190163"/>
          </a:xfrm>
        </p:spPr>
      </p:pic>
    </p:spTree>
    <p:extLst>
      <p:ext uri="{BB962C8B-B14F-4D97-AF65-F5344CB8AC3E}">
        <p14:creationId xmlns:p14="http://schemas.microsoft.com/office/powerpoint/2010/main" val="30018022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رجیستری بهتر از کارآزمایی بالینی کارایی</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a:bodyPr>
          <a:lstStyle/>
          <a:p>
            <a:pPr algn="r" rtl="1">
              <a:buClr>
                <a:srgbClr val="FF0000"/>
              </a:buClr>
              <a:buFont typeface="Wingdings" panose="05000000000000000000" pitchFamily="2" charset="2"/>
              <a:buChar char="Ø"/>
            </a:pPr>
            <a:r>
              <a:rPr lang="fa-IR" sz="4000" dirty="0" smtClean="0">
                <a:cs typeface="B Mitra" panose="00000400000000000000" pitchFamily="2" charset="-78"/>
              </a:rPr>
              <a:t>بیماریهای نادر</a:t>
            </a:r>
          </a:p>
          <a:p>
            <a:pPr algn="r" rtl="1">
              <a:buClr>
                <a:srgbClr val="FF0000"/>
              </a:buClr>
              <a:buFont typeface="Wingdings" panose="05000000000000000000" pitchFamily="2" charset="2"/>
              <a:buChar char="Ø"/>
            </a:pPr>
            <a:r>
              <a:rPr lang="fa-IR" sz="4000" dirty="0" smtClean="0">
                <a:cs typeface="B Mitra" panose="00000400000000000000" pitchFamily="2" charset="-78"/>
              </a:rPr>
              <a:t>مداخلت خاص مثل جراحی</a:t>
            </a:r>
          </a:p>
          <a:p>
            <a:pPr algn="r" rtl="1">
              <a:buClr>
                <a:srgbClr val="FF0000"/>
              </a:buClr>
              <a:buFont typeface="Wingdings" panose="05000000000000000000" pitchFamily="2" charset="2"/>
              <a:buChar char="Ø"/>
            </a:pPr>
            <a:r>
              <a:rPr lang="fa-IR" sz="4000" dirty="0" smtClean="0">
                <a:cs typeface="B Mitra" panose="00000400000000000000" pitchFamily="2" charset="-78"/>
              </a:rPr>
              <a:t>ارزیابی پیامدها نیازمند زمان طولانی</a:t>
            </a:r>
          </a:p>
          <a:p>
            <a:pPr algn="r" rtl="1">
              <a:buClr>
                <a:srgbClr val="FF0000"/>
              </a:buClr>
              <a:buFont typeface="Wingdings" panose="05000000000000000000" pitchFamily="2" charset="2"/>
              <a:buChar char="Ø"/>
            </a:pPr>
            <a:r>
              <a:rPr lang="fa-IR" sz="4000" dirty="0" smtClean="0">
                <a:cs typeface="B Mitra" panose="00000400000000000000" pitchFamily="2" charset="-78"/>
              </a:rPr>
              <a:t>امکان پذیر نبودن تصادفی سازی</a:t>
            </a:r>
          </a:p>
          <a:p>
            <a:pPr algn="r" rtl="1">
              <a:buClr>
                <a:srgbClr val="FF0000"/>
              </a:buClr>
              <a:buFont typeface="Wingdings" panose="05000000000000000000" pitchFamily="2" charset="2"/>
              <a:buChar char="Ø"/>
            </a:pPr>
            <a:r>
              <a:rPr lang="fa-IR" sz="4000" dirty="0" smtClean="0">
                <a:cs typeface="B Mitra" panose="00000400000000000000" pitchFamily="2" charset="-78"/>
              </a:rPr>
              <a:t>مشکل اخلاقی</a:t>
            </a:r>
            <a:endParaRPr lang="en-US" sz="4000" dirty="0">
              <a:cs typeface="B Mitra" panose="00000400000000000000" pitchFamily="2" charset="-78"/>
            </a:endParaRPr>
          </a:p>
        </p:txBody>
      </p:sp>
    </p:spTree>
    <p:extLst>
      <p:ext uri="{BB962C8B-B14F-4D97-AF65-F5344CB8AC3E}">
        <p14:creationId xmlns:p14="http://schemas.microsoft.com/office/powerpoint/2010/main" val="27354036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ثبت بیماریها</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a:bodyPr>
          <a:lstStyle/>
          <a:p>
            <a:pPr marL="0" indent="0" algn="r" rtl="1">
              <a:buClr>
                <a:srgbClr val="FF0000"/>
              </a:buClr>
              <a:buNone/>
            </a:pPr>
            <a:r>
              <a:rPr lang="fa-IR" sz="4000" dirty="0" smtClean="0">
                <a:cs typeface="B Mitra" panose="00000400000000000000" pitchFamily="2" charset="-78"/>
              </a:rPr>
              <a:t>مطالعات ثبت در واقع نوعی از مطالعات کوهورت هستند</a:t>
            </a:r>
          </a:p>
          <a:p>
            <a:pPr marL="0" indent="0" algn="r" rtl="1">
              <a:buClr>
                <a:srgbClr val="FF0000"/>
              </a:buClr>
              <a:buNone/>
            </a:pPr>
            <a:r>
              <a:rPr lang="fa-IR" sz="4000" dirty="0" smtClean="0">
                <a:cs typeface="B Mitra" panose="00000400000000000000" pitchFamily="2" charset="-78"/>
              </a:rPr>
              <a:t>گاهی برنامه های ثبت به عنوان زیر مجموعه مطالعات کارآزمایی بالینی در نظر گرفته می شوند</a:t>
            </a:r>
          </a:p>
          <a:p>
            <a:pPr marL="0" indent="0" algn="r" rtl="1">
              <a:buClr>
                <a:srgbClr val="FF0000"/>
              </a:buClr>
              <a:buNone/>
            </a:pPr>
            <a:r>
              <a:rPr lang="fa-IR" sz="4000" dirty="0" smtClean="0">
                <a:cs typeface="B Mitra" panose="00000400000000000000" pitchFamily="2" charset="-78"/>
              </a:rPr>
              <a:t>چون اهمیت بیشتری از نظر تولید شواهد دارند</a:t>
            </a:r>
            <a:endParaRPr lang="en-US" sz="4000" dirty="0">
              <a:cs typeface="B Mitra" panose="00000400000000000000" pitchFamily="2" charset="-78"/>
            </a:endParaRPr>
          </a:p>
        </p:txBody>
      </p:sp>
    </p:spTree>
    <p:extLst>
      <p:ext uri="{BB962C8B-B14F-4D97-AF65-F5344CB8AC3E}">
        <p14:creationId xmlns:p14="http://schemas.microsoft.com/office/powerpoint/2010/main" val="225341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609" y="494852"/>
            <a:ext cx="10629115" cy="6131859"/>
          </a:xfrm>
        </p:spPr>
      </p:pic>
    </p:spTree>
    <p:extLst>
      <p:ext uri="{BB962C8B-B14F-4D97-AF65-F5344CB8AC3E}">
        <p14:creationId xmlns:p14="http://schemas.microsoft.com/office/powerpoint/2010/main" val="34421959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سطح شواهد از نتایج ثبت بیماری</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a:bodyPr>
          <a:lstStyle/>
          <a:p>
            <a:pPr algn="r" rtl="1">
              <a:buClr>
                <a:srgbClr val="FF0000"/>
              </a:buClr>
              <a:buFont typeface="Wingdings" panose="05000000000000000000" pitchFamily="2" charset="2"/>
              <a:buChar char="Ø"/>
            </a:pPr>
            <a:r>
              <a:rPr lang="fa-IR" sz="4000" dirty="0" smtClean="0">
                <a:cs typeface="B Mitra" panose="00000400000000000000" pitchFamily="2" charset="-78"/>
              </a:rPr>
              <a:t>مطالعات کارآزمایی بالینی</a:t>
            </a:r>
          </a:p>
          <a:p>
            <a:pPr algn="r" rtl="1">
              <a:buClr>
                <a:srgbClr val="FF0000"/>
              </a:buClr>
              <a:buFont typeface="Wingdings" panose="05000000000000000000" pitchFamily="2" charset="2"/>
              <a:buChar char="Ø"/>
            </a:pPr>
            <a:r>
              <a:rPr lang="fa-IR" sz="4000" dirty="0" smtClean="0">
                <a:cs typeface="B Mitra" panose="00000400000000000000" pitchFamily="2" charset="-78"/>
              </a:rPr>
              <a:t>مطالعات کوهورت</a:t>
            </a:r>
          </a:p>
          <a:p>
            <a:pPr algn="r" rtl="1">
              <a:buClr>
                <a:srgbClr val="FF0000"/>
              </a:buClr>
              <a:buFont typeface="Wingdings" panose="05000000000000000000" pitchFamily="2" charset="2"/>
              <a:buChar char="Ø"/>
            </a:pPr>
            <a:r>
              <a:rPr lang="fa-IR" sz="4000" dirty="0" smtClean="0">
                <a:cs typeface="B Mitra" panose="00000400000000000000" pitchFamily="2" charset="-78"/>
              </a:rPr>
              <a:t>مطالعات مورد-شاهدی</a:t>
            </a:r>
          </a:p>
          <a:p>
            <a:pPr algn="r" rtl="1">
              <a:buClr>
                <a:srgbClr val="FF0000"/>
              </a:buClr>
              <a:buFont typeface="Wingdings" panose="05000000000000000000" pitchFamily="2" charset="2"/>
              <a:buChar char="Ø"/>
            </a:pPr>
            <a:r>
              <a:rPr lang="fa-IR" sz="4000" dirty="0" smtClean="0">
                <a:cs typeface="B Mitra" panose="00000400000000000000" pitchFamily="2" charset="-78"/>
              </a:rPr>
              <a:t>مطالعات مقطعی</a:t>
            </a:r>
          </a:p>
          <a:p>
            <a:pPr algn="r" rtl="1">
              <a:buClr>
                <a:srgbClr val="FF0000"/>
              </a:buClr>
              <a:buFont typeface="Wingdings" panose="05000000000000000000" pitchFamily="2" charset="2"/>
              <a:buChar char="Ø"/>
            </a:pPr>
            <a:r>
              <a:rPr lang="fa-IR" sz="4000" dirty="0" smtClean="0">
                <a:cs typeface="B Mitra" panose="00000400000000000000" pitchFamily="2" charset="-78"/>
              </a:rPr>
              <a:t>مطالعات اکولوژیک</a:t>
            </a:r>
            <a:endParaRPr lang="en-US" sz="4000" dirty="0">
              <a:cs typeface="B Mitra" panose="00000400000000000000" pitchFamily="2" charset="-78"/>
            </a:endParaRPr>
          </a:p>
        </p:txBody>
      </p:sp>
    </p:spTree>
    <p:extLst>
      <p:ext uri="{BB962C8B-B14F-4D97-AF65-F5344CB8AC3E}">
        <p14:creationId xmlns:p14="http://schemas.microsoft.com/office/powerpoint/2010/main" val="11005063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1943" y="763675"/>
            <a:ext cx="7104184" cy="5838092"/>
          </a:xfrm>
        </p:spPr>
      </p:pic>
    </p:spTree>
    <p:extLst>
      <p:ext uri="{BB962C8B-B14F-4D97-AF65-F5344CB8AC3E}">
        <p14:creationId xmlns:p14="http://schemas.microsoft.com/office/powerpoint/2010/main" val="2025225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latin typeface="DejaVuSans"/>
                <a:cs typeface="B Homa" panose="00000400000000000000" pitchFamily="2" charset="-78"/>
              </a:rPr>
              <a:t>مركز ثبت آرتروپلاستي</a:t>
            </a:r>
            <a:endParaRPr lang="en-US" dirty="0">
              <a:solidFill>
                <a:srgbClr val="002060"/>
              </a:solidFill>
              <a:cs typeface="B Homa" panose="00000400000000000000" pitchFamily="2" charset="-78"/>
            </a:endParaRPr>
          </a:p>
        </p:txBody>
      </p:sp>
      <p:sp>
        <p:nvSpPr>
          <p:cNvPr id="3" name="Content Placeholder 2"/>
          <p:cNvSpPr>
            <a:spLocks noGrp="1"/>
          </p:cNvSpPr>
          <p:nvPr>
            <p:ph idx="1"/>
          </p:nvPr>
        </p:nvSpPr>
        <p:spPr>
          <a:xfrm>
            <a:off x="838200" y="1825624"/>
            <a:ext cx="10515600" cy="4685707"/>
          </a:xfrm>
        </p:spPr>
        <p:txBody>
          <a:bodyPr>
            <a:normAutofit fontScale="85000" lnSpcReduction="20000"/>
          </a:bodyPr>
          <a:lstStyle/>
          <a:p>
            <a:pPr algn="r" rtl="1">
              <a:buClr>
                <a:srgbClr val="FF0000"/>
              </a:buClr>
              <a:buFont typeface="Wingdings" panose="05000000000000000000" pitchFamily="2" charset="2"/>
              <a:buChar char="Ø"/>
            </a:pPr>
            <a:r>
              <a:rPr lang="fa-IR" sz="4000" dirty="0" smtClean="0">
                <a:cs typeface="B Mitra" panose="00000400000000000000" pitchFamily="2" charset="-78"/>
              </a:rPr>
              <a:t>روش هاي مناسب تر جراحي</a:t>
            </a:r>
          </a:p>
          <a:p>
            <a:pPr algn="r" rtl="1">
              <a:buClr>
                <a:srgbClr val="FF0000"/>
              </a:buClr>
              <a:buFont typeface="Wingdings" panose="05000000000000000000" pitchFamily="2" charset="2"/>
              <a:buChar char="Ø"/>
            </a:pPr>
            <a:r>
              <a:rPr lang="fa-IR" sz="4000" dirty="0" smtClean="0">
                <a:cs typeface="B Mitra" panose="00000400000000000000" pitchFamily="2" charset="-78"/>
              </a:rPr>
              <a:t>انتخاب صحيح ايمپلنت ها</a:t>
            </a:r>
          </a:p>
          <a:p>
            <a:pPr algn="r" rtl="1">
              <a:buClr>
                <a:srgbClr val="FF0000"/>
              </a:buClr>
              <a:buFont typeface="Wingdings" panose="05000000000000000000" pitchFamily="2" charset="2"/>
              <a:buChar char="Ø"/>
            </a:pPr>
            <a:r>
              <a:rPr lang="fa-IR" sz="4000" dirty="0" smtClean="0">
                <a:cs typeface="B Mitra" panose="00000400000000000000" pitchFamily="2" charset="-78"/>
              </a:rPr>
              <a:t>كاهش درصد رويژن مورد نياز بيماران</a:t>
            </a:r>
          </a:p>
          <a:p>
            <a:pPr algn="r" rtl="1">
              <a:buClr>
                <a:srgbClr val="FF0000"/>
              </a:buClr>
              <a:buFont typeface="Wingdings" panose="05000000000000000000" pitchFamily="2" charset="2"/>
              <a:buChar char="Ø"/>
            </a:pPr>
            <a:r>
              <a:rPr lang="fa-IR" sz="4000" dirty="0" smtClean="0">
                <a:cs typeface="B Mitra" panose="00000400000000000000" pitchFamily="2" charset="-78"/>
              </a:rPr>
              <a:t>كاهش رويژن در يك سال اول كاهش 1 درصدي</a:t>
            </a:r>
          </a:p>
          <a:p>
            <a:pPr algn="r" rtl="1">
              <a:buClr>
                <a:srgbClr val="FF0000"/>
              </a:buClr>
              <a:buFont typeface="Wingdings" panose="05000000000000000000" pitchFamily="2" charset="2"/>
              <a:buChar char="Ø"/>
            </a:pPr>
            <a:r>
              <a:rPr lang="fa-IR" sz="4000" dirty="0" smtClean="0">
                <a:cs typeface="B Mitra" panose="00000400000000000000" pitchFamily="2" charset="-78"/>
              </a:rPr>
              <a:t>کاهش 17 درصد رويژن در پایان سال دهم</a:t>
            </a:r>
          </a:p>
          <a:p>
            <a:pPr algn="r" rtl="1">
              <a:buClr>
                <a:srgbClr val="FF0000"/>
              </a:buClr>
              <a:buFont typeface="Wingdings" panose="05000000000000000000" pitchFamily="2" charset="2"/>
              <a:buChar char="Ø"/>
            </a:pPr>
            <a:r>
              <a:rPr lang="fa-IR" sz="4000" dirty="0" smtClean="0">
                <a:cs typeface="B Mitra" panose="00000400000000000000" pitchFamily="2" charset="-78"/>
              </a:rPr>
              <a:t>در آمريكا كاهش 1% رويژن باعث كاهش 30 ميليون دلار مي گردد</a:t>
            </a:r>
          </a:p>
          <a:p>
            <a:pPr algn="r" rtl="1">
              <a:buClr>
                <a:srgbClr val="FF0000"/>
              </a:buClr>
              <a:buFont typeface="Wingdings" panose="05000000000000000000" pitchFamily="2" charset="2"/>
              <a:buChar char="Ø"/>
            </a:pPr>
            <a:r>
              <a:rPr lang="fa-IR" sz="4000" dirty="0" smtClean="0">
                <a:cs typeface="B Mitra" panose="00000400000000000000" pitchFamily="2" charset="-78"/>
              </a:rPr>
              <a:t>17 درصد كاهش رویژن كاهش هزينه ها تا 5 ميليارد و 100 ميليون</a:t>
            </a:r>
          </a:p>
          <a:p>
            <a:pPr algn="r" rtl="1">
              <a:buClr>
                <a:srgbClr val="FF0000"/>
              </a:buClr>
              <a:buFont typeface="Wingdings" panose="05000000000000000000" pitchFamily="2" charset="2"/>
              <a:buChar char="Ø"/>
            </a:pPr>
            <a:r>
              <a:rPr lang="fa-IR" sz="4000" dirty="0" smtClean="0">
                <a:cs typeface="B Mitra" panose="00000400000000000000" pitchFamily="2" charset="-78"/>
              </a:rPr>
              <a:t>دلار</a:t>
            </a:r>
            <a:endParaRPr lang="en-US" sz="4000" dirty="0">
              <a:cs typeface="B Mitra" panose="00000400000000000000" pitchFamily="2" charset="-78"/>
            </a:endParaRPr>
          </a:p>
        </p:txBody>
      </p:sp>
    </p:spTree>
    <p:extLst>
      <p:ext uri="{BB962C8B-B14F-4D97-AF65-F5344CB8AC3E}">
        <p14:creationId xmlns:p14="http://schemas.microsoft.com/office/powerpoint/2010/main" val="3941349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0512" y="2153443"/>
            <a:ext cx="3990975" cy="2313781"/>
          </a:xfrm>
        </p:spPr>
      </p:pic>
    </p:spTree>
    <p:extLst>
      <p:ext uri="{BB962C8B-B14F-4D97-AF65-F5344CB8AC3E}">
        <p14:creationId xmlns:p14="http://schemas.microsoft.com/office/powerpoint/2010/main" val="204777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TotalTime>
  <Words>3586</Words>
  <Application>Microsoft Office PowerPoint</Application>
  <PresentationFormat>Widescreen</PresentationFormat>
  <Paragraphs>643</Paragraphs>
  <Slides>93</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93</vt:i4>
      </vt:variant>
    </vt:vector>
  </HeadingPairs>
  <TitlesOfParts>
    <vt:vector size="112" baseType="lpstr">
      <vt:lpstr>2  Homa</vt:lpstr>
      <vt:lpstr>2  Titr</vt:lpstr>
      <vt:lpstr>Arial</vt:lpstr>
      <vt:lpstr>ArialMT</vt:lpstr>
      <vt:lpstr>B Homa</vt:lpstr>
      <vt:lpstr>B Mitra</vt:lpstr>
      <vt:lpstr>B Nazanin</vt:lpstr>
      <vt:lpstr>Calibri</vt:lpstr>
      <vt:lpstr>Calibri Light</vt:lpstr>
      <vt:lpstr>Courier New</vt:lpstr>
      <vt:lpstr>DejaVuSans</vt:lpstr>
      <vt:lpstr>DejaVuSans-Bold</vt:lpstr>
      <vt:lpstr>FreeSans</vt:lpstr>
      <vt:lpstr>FreeSerif</vt:lpstr>
      <vt:lpstr>FreeSerifBold</vt:lpstr>
      <vt:lpstr>OpenSymbol</vt:lpstr>
      <vt:lpstr>Times New Roman</vt:lpstr>
      <vt:lpstr>Wingdings</vt:lpstr>
      <vt:lpstr>Office Theme</vt:lpstr>
      <vt:lpstr>PowerPoint Presentation</vt:lpstr>
      <vt:lpstr>PowerPoint Presentation</vt:lpstr>
      <vt:lpstr>همکاران ارجمند که در برقراری کارگاه ثبت بیماری ها و پیامدهای سلامت ما را یاری کردند. </vt:lpstr>
      <vt:lpstr>کلیات ثبت بیماری ها  Disease registry Introduction </vt:lpstr>
      <vt:lpstr>آن چه خواهیم گفت</vt:lpstr>
      <vt:lpstr>“A physician who opens the chart may see the blood sugar is up. But that doesn’t tell the clinician that out of 200 patients with diabetes, 10 are out of control.” ACT report </vt:lpstr>
      <vt:lpstr>PowerPoint Presentation</vt:lpstr>
      <vt:lpstr>PowerPoint Presentation</vt:lpstr>
      <vt:lpstr>PowerPoint Presentation</vt:lpstr>
      <vt:lpstr>“The registry is the cornerstone of chronic disease management and the Chronic Care Model.” ACT report</vt:lpstr>
      <vt:lpstr>PowerPoint Presentation</vt:lpstr>
      <vt:lpstr>PowerPoint Presentation</vt:lpstr>
      <vt:lpstr>PowerPoint Presentation</vt:lpstr>
      <vt:lpstr>PowerPoint Presentation</vt:lpstr>
      <vt:lpstr>PowerPoint Presentation</vt:lpstr>
      <vt:lpstr>PowerPoint Presentation</vt:lpstr>
      <vt:lpstr>تاریخچه</vt:lpstr>
      <vt:lpstr>اهداف اختصاصی</vt:lpstr>
      <vt:lpstr>تعریف</vt:lpstr>
      <vt:lpstr>انواع ثبت</vt:lpstr>
      <vt:lpstr>گستره ثبت</vt:lpstr>
      <vt:lpstr>اهمیت ثبت بیماریها</vt:lpstr>
      <vt:lpstr>PowerPoint Presentation</vt:lpstr>
      <vt:lpstr>نقش محققین و مراکز علمی</vt:lpstr>
      <vt:lpstr>اولویت معاونت تحقیقات و فن آوری</vt:lpstr>
      <vt:lpstr>PowerPoint Presentation</vt:lpstr>
      <vt:lpstr>فرایندهای اصلی و پشتیبان برنامه های ثبت</vt:lpstr>
      <vt:lpstr>جایگاه سازمانی ثبت و ارائه الگوی تحقیقات کاربردی</vt:lpstr>
      <vt:lpstr>مبنای تصمیم گیری راه اندازی و توسعه ثبت بیماری</vt:lpstr>
      <vt:lpstr>مبنای تصمیم گیری راه اندازی و توسعه ثبت بیماری</vt:lpstr>
      <vt:lpstr>ثبت بیماری ها و پیامدهای سلامت در سوئد (بیش از 100 برنامه ثبت ملی)</vt:lpstr>
      <vt:lpstr>ثبت بیماری ها و پیامدهای سلامت در آمریکا</vt:lpstr>
      <vt:lpstr>دستاوردهاي برنامه تا کنون</vt:lpstr>
      <vt:lpstr>PowerPoint Presentation</vt:lpstr>
      <vt:lpstr>وبسایت برنامه ملی ثبت بیماري ها و پیامدهاي سلامت</vt:lpstr>
      <vt:lpstr>PowerPoint Presentation</vt:lpstr>
      <vt:lpstr>PowerPoint Presentation</vt:lpstr>
      <vt:lpstr>PowerPoint Presentation</vt:lpstr>
      <vt:lpstr>اقدامات در حال انجام</vt:lpstr>
      <vt:lpstr>PowerPoint Presentation</vt:lpstr>
      <vt:lpstr>تدوین کتاب راهنمای جامع راه اندازی نظام ثبت بیماری ها و پیامدهای سلامت</vt:lpstr>
      <vt:lpstr>PowerPoint Presentation</vt:lpstr>
      <vt:lpstr>برنامه های ثبت بیماری ها</vt:lpstr>
      <vt:lpstr>PowerPoint Presentation</vt:lpstr>
      <vt:lpstr>PowerPoint Presentation</vt:lpstr>
      <vt:lpstr>PowerPoint Presentation</vt:lpstr>
      <vt:lpstr>برنامه ثبت سرطان جمعیتي</vt:lpstr>
      <vt:lpstr>اصول راه اندازی و ساختار برنامه های ثبت بیماری ها</vt:lpstr>
      <vt:lpstr>چرخه حیات برنامه های ثبت</vt:lpstr>
      <vt:lpstr>شروع برنامه ثبت</vt:lpstr>
      <vt:lpstr>استقرار برنامه ثبت</vt:lpstr>
      <vt:lpstr>توسعه برنامه ثبت</vt:lpstr>
      <vt:lpstr>سوالات مهمی كه باید پاسخ آن را مشخص كنید</vt:lpstr>
      <vt:lpstr>چه برنامه ثبتی را باید اجرا كنیم</vt:lpstr>
      <vt:lpstr>استفاده از ظرفیت های موجود</vt:lpstr>
      <vt:lpstr>اركان برنامه ثبت</vt:lpstr>
      <vt:lpstr>كمیته راهبری</vt:lpstr>
      <vt:lpstr>كارگروه فنی و اجرایی</vt:lpstr>
      <vt:lpstr>مسئول ثبت</vt:lpstr>
      <vt:lpstr>تعیین هدف</vt:lpstr>
      <vt:lpstr>تعیین هدف</vt:lpstr>
      <vt:lpstr>بودجه</vt:lpstr>
      <vt:lpstr>شیوه تدوین پروپوزال راه اندازی ثبت بیماری ها</vt:lpstr>
      <vt:lpstr>PowerPoint Presentation</vt:lpstr>
      <vt:lpstr>PowerPoint Presentation</vt:lpstr>
      <vt:lpstr>نیازمندی های راه اندازی نظام ثبت بیماریها</vt:lpstr>
      <vt:lpstr>نیازمندی های راه اندازی نظام ثبت بیماریها</vt:lpstr>
      <vt:lpstr>نیازمندی های راه اندازی نظام ثبت بیماریها</vt:lpstr>
      <vt:lpstr>نیازمندی های راه اندازی نظام ثبت بیماریها</vt:lpstr>
      <vt:lpstr>نیازمندی های راه اندازی نظام ثبت بیماریها</vt:lpstr>
      <vt:lpstr>نیازمندی های راه اندازی نظام ثبت بیماریها</vt:lpstr>
      <vt:lpstr>نیازمندی های راه اندازی نظام ثبت بیماریها</vt:lpstr>
      <vt:lpstr>تفاهم نامه برنامه ثبت بیماریها</vt:lpstr>
      <vt:lpstr>کارگاه ثبت بیماریها نقش ثبت بیماری ها در گسترش پژوهش</vt:lpstr>
      <vt:lpstr>نظام ثبت </vt:lpstr>
      <vt:lpstr>PowerPoint Presentation</vt:lpstr>
      <vt:lpstr>اهداف کلی برنامه های ثبت بیماری</vt:lpstr>
      <vt:lpstr>اهداف اختصاصی برنامه ثبت</vt:lpstr>
      <vt:lpstr>ثبت بیماری </vt:lpstr>
      <vt:lpstr>تمرکز برنامه ثبت</vt:lpstr>
      <vt:lpstr>پیامد های مورد مطالعه در برنامه ثبت</vt:lpstr>
      <vt:lpstr>اهمیت و الویت بیماریها</vt:lpstr>
      <vt:lpstr>ذی نفعان</vt:lpstr>
      <vt:lpstr>انوع مطالعات</vt:lpstr>
      <vt:lpstr>استفاده از داده های ثبت جهت گسترش پژوهش</vt:lpstr>
      <vt:lpstr>ارزیابی پیامد بیماری ها و نتایج درمان</vt:lpstr>
      <vt:lpstr>ثبت بیش از 270 مطالعه مشاهده ای بسیار بزرگ )بیش از 2000 بیمار در هر</vt:lpstr>
      <vt:lpstr>رجیستری بهتر از کارآزمایی بالینی کارایی</vt:lpstr>
      <vt:lpstr>ثبت بیماریها</vt:lpstr>
      <vt:lpstr>سطح شواهد از نتایج ثبت بیماری</vt:lpstr>
      <vt:lpstr>PowerPoint Presentation</vt:lpstr>
      <vt:lpstr>مركز ثبت آرتروپلاستي</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کلیات ثبت بیماری ها</dc:title>
  <dc:creator>IT-Jalali</dc:creator>
  <cp:lastModifiedBy>Fariba Rasannejad</cp:lastModifiedBy>
  <cp:revision>94</cp:revision>
  <dcterms:created xsi:type="dcterms:W3CDTF">2021-02-20T04:13:56Z</dcterms:created>
  <dcterms:modified xsi:type="dcterms:W3CDTF">2021-07-03T04:53:02Z</dcterms:modified>
</cp:coreProperties>
</file>